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67" r:id="rId2"/>
    <p:sldId id="369" r:id="rId3"/>
    <p:sldId id="372" r:id="rId4"/>
    <p:sldId id="409" r:id="rId5"/>
    <p:sldId id="371" r:id="rId6"/>
    <p:sldId id="410" r:id="rId7"/>
    <p:sldId id="373" r:id="rId8"/>
    <p:sldId id="376" r:id="rId9"/>
    <p:sldId id="374" r:id="rId10"/>
    <p:sldId id="377" r:id="rId11"/>
    <p:sldId id="379" r:id="rId12"/>
    <p:sldId id="380" r:id="rId13"/>
    <p:sldId id="382" r:id="rId14"/>
    <p:sldId id="383" r:id="rId15"/>
    <p:sldId id="385" r:id="rId16"/>
    <p:sldId id="388" r:id="rId17"/>
    <p:sldId id="390" r:id="rId18"/>
    <p:sldId id="408" r:id="rId19"/>
    <p:sldId id="389" r:id="rId20"/>
    <p:sldId id="392" r:id="rId21"/>
    <p:sldId id="393" r:id="rId22"/>
    <p:sldId id="394" r:id="rId2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EFF77"/>
    <a:srgbClr val="FFF0B9"/>
    <a:srgbClr val="CC0000"/>
    <a:srgbClr val="FFEA18"/>
    <a:srgbClr val="FFCC18"/>
    <a:srgbClr val="66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 preferSingleView="1">
    <p:restoredLeft sz="22093" autoAdjust="0"/>
    <p:restoredTop sz="90929"/>
  </p:normalViewPr>
  <p:slideViewPr>
    <p:cSldViewPr snapToGrid="0">
      <p:cViewPr varScale="1">
        <p:scale>
          <a:sx n="75" d="100"/>
          <a:sy n="75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2896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992D45A9-73BC-4159-9D3F-9DCE1FF4E95F}" type="slidenum">
              <a:rPr lang="en-US"/>
              <a:pPr/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6170613" algn="r"/>
              </a:tabLst>
            </a:pPr>
            <a:r>
              <a:rPr lang="en-US" sz="1100" b="1"/>
              <a:t>Division Ave. High School	Ms. Foglia</a:t>
            </a:r>
            <a:endParaRPr lang="en-US" sz="1800" b="1"/>
          </a:p>
          <a:p>
            <a:pPr>
              <a:tabLst>
                <a:tab pos="6170613" algn="r"/>
              </a:tabLst>
            </a:pPr>
            <a:r>
              <a:rPr lang="en-US" sz="1400" b="1"/>
              <a:t>AP Biology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endParaRPr lang="en-US" smtClean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48" charset="0"/>
              </a:defRPr>
            </a:lvl1pPr>
          </a:lstStyle>
          <a:p>
            <a:fld id="{70FE7A4F-F10E-4D09-B987-AD10C8B5F2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46075" indent="-112713" algn="l" rtl="0" fontAlgn="base">
      <a:spcBef>
        <a:spcPct val="30000"/>
      </a:spcBef>
      <a:spcAft>
        <a:spcPct val="0"/>
      </a:spcAft>
      <a:buFont typeface="Wingdings" pitchFamily="48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90563" indent="-122238" algn="l" rtl="0" fontAlgn="base">
      <a:spcBef>
        <a:spcPct val="30000"/>
      </a:spcBef>
      <a:spcAft>
        <a:spcPct val="0"/>
      </a:spcAft>
      <a:buFont typeface="Wingdings" pitchFamily="48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buFont typeface="Wingdings" pitchFamily="48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A3E63-C629-4AC3-82F5-703B25381F5D}" type="slidenum">
              <a:rPr lang="en-US"/>
              <a:pPr/>
              <a:t>1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4BC2D-9453-42C5-AA0B-9081EB10F96C}" type="slidenum">
              <a:rPr lang="en-US"/>
              <a:pPr/>
              <a:t>10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A9BCD-39E7-4AD4-8AE1-E8D82A2CDEA1}" type="slidenum">
              <a:rPr lang="en-US"/>
              <a:pPr/>
              <a:t>11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6B286-EE9B-40BD-86DE-7A590B4AE657}" type="slidenum">
              <a:rPr lang="en-US"/>
              <a:pPr/>
              <a:t>12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E6F94-8CA9-47F8-9A62-B043976EAABD}" type="slidenum">
              <a:rPr lang="en-US"/>
              <a:pPr/>
              <a:t>13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CCCEC-9CBF-4254-AF32-39F7EA1C3248}" type="slidenum">
              <a:rPr lang="en-US"/>
              <a:pPr/>
              <a:t>14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D40BF-A9C8-4848-9767-3BE5F3E86EAC}" type="slidenum">
              <a:rPr lang="en-US"/>
              <a:pPr/>
              <a:t>15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72DC-D9A6-4EF4-B0F0-BB5AC509EDEC}" type="slidenum">
              <a:rPr lang="en-US"/>
              <a:pPr/>
              <a:t>16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F9D2D-C195-4D87-A570-DB59C20BCD87}" type="slidenum">
              <a:rPr lang="en-US"/>
              <a:pPr/>
              <a:t>17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835BA-ADA2-417D-B13A-7053D2AFBE3C}" type="slidenum">
              <a:rPr lang="en-US"/>
              <a:pPr/>
              <a:t>18</a:t>
            </a:fld>
            <a:endParaRPr lang="en-US"/>
          </a:p>
        </p:txBody>
      </p:sp>
      <p:sp>
        <p:nvSpPr>
          <p:cNvPr id="45465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04637-80D7-4C9A-8760-80241C818368}" type="slidenum">
              <a:rPr lang="en-US"/>
              <a:pPr/>
              <a:t>19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5D8D1-D555-4729-A720-FF83315DB60E}" type="slidenum">
              <a:rPr lang="en-US"/>
              <a:pPr/>
              <a:t>2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90BF9-CEA7-40ED-BAD6-A607D6B33E9A}" type="slidenum">
              <a:rPr lang="en-US"/>
              <a:pPr/>
              <a:t>20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CB42E-8B58-4B5E-A066-932B0DB48217}" type="slidenum">
              <a:rPr lang="en-US"/>
              <a:pPr/>
              <a:t>21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A73CC-8484-41D1-B3F3-3A00233352F1}" type="slidenum">
              <a:rPr lang="en-US"/>
              <a:pPr/>
              <a:t>22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28B89-94EA-47C1-86EC-68AFA4123415}" type="slidenum">
              <a:rPr lang="en-US"/>
              <a:pPr/>
              <a:t>3</a:t>
            </a:fld>
            <a:endParaRPr lang="en-US"/>
          </a:p>
        </p:txBody>
      </p:sp>
      <p:sp>
        <p:nvSpPr>
          <p:cNvPr id="380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C722D-4354-4050-A1D7-7150EB8CD67F}" type="slidenum">
              <a:rPr lang="en-US"/>
              <a:pPr/>
              <a:t>4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E789B-07AF-43F8-96AC-E56E4E99B40D}" type="slidenum">
              <a:rPr lang="en-US"/>
              <a:pPr/>
              <a:t>5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025EB-40C3-4C0A-8CB5-2E8A8DD949B5}" type="slidenum">
              <a:rPr lang="en-US"/>
              <a:pPr/>
              <a:t>6</a:t>
            </a:fld>
            <a:endParaRPr lang="en-US"/>
          </a:p>
        </p:txBody>
      </p:sp>
      <p:sp>
        <p:nvSpPr>
          <p:cNvPr id="48128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58978-7963-4FC4-AB22-F80653D86FEA}" type="slidenum">
              <a:rPr lang="en-US"/>
              <a:pPr/>
              <a:t>7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3C0FF-2765-4E05-953E-7A65C0FE2190}" type="slidenum">
              <a:rPr lang="en-US"/>
              <a:pPr/>
              <a:t>8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4B4B1-BCD9-43E7-86DE-A18C37C9BD9E}" type="slidenum">
              <a:rPr lang="en-US"/>
              <a:pPr/>
              <a:t>9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4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r>
              <a:rPr lang="en-US"/>
              <a:t>2006-2007</a:t>
            </a: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" pitchFamily="48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AP Biology</a:t>
            </a:r>
            <a:endParaRPr lang="en-US">
              <a:latin typeface="Times" pitchFamily="4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E1D538-4A19-4A39-8E39-34DD088E5362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0C90E4-CAB4-422F-81A3-A8387E7CBD0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672715-6FD0-4C54-9E8A-AA2C2760DCBC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A1B80B-28E5-4EE4-B49E-2E15282B083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C55A0A-231B-43C8-8A11-652C88FC6291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86E1CC-C85E-44B2-B693-8062C935C7A1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C465FA-35A1-4F4A-AC66-0EFB0F34E516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C50764-847F-464D-9C90-1331646E0243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E301CE-5F32-41B6-969C-CE86A82E9E33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3639C6-4FAF-4F5C-A7FE-55B2B12CF01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BECA800D-2D07-48C2-9E68-717D3BC3FB90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" pitchFamily="48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AP Biology</a:t>
            </a:r>
            <a:endParaRPr lang="en-US">
              <a:latin typeface="Times" pitchFamily="4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48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48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48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48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9"/>
          <p:cNvSpPr>
            <a:spLocks noGrp="1" noChangeArrowheads="1"/>
          </p:cNvSpPr>
          <p:nvPr>
            <p:ph type="dt" sz="quarter" idx="2"/>
          </p:nvPr>
        </p:nvSpPr>
        <p:spPr>
          <a:ln/>
        </p:spPr>
        <p:txBody>
          <a:bodyPr/>
          <a:lstStyle/>
          <a:p>
            <a:r>
              <a:rPr lang="en-US"/>
              <a:t>2006-2007</a:t>
            </a:r>
            <a:endParaRPr lang="en-US" b="0"/>
          </a:p>
        </p:txBody>
      </p:sp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57200"/>
            <a:ext cx="3429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2514600" y="2514600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Plant Anatomy</a:t>
            </a:r>
          </a:p>
        </p:txBody>
      </p:sp>
      <p:pic>
        <p:nvPicPr>
          <p:cNvPr id="3696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76600"/>
            <a:ext cx="23320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9670" name="Picture 6"/>
          <p:cNvPicPr>
            <a:picLocks noChangeAspect="1" noChangeArrowheads="1"/>
          </p:cNvPicPr>
          <p:nvPr/>
        </p:nvPicPr>
        <p:blipFill>
          <a:blip r:embed="rId5" cstate="print"/>
          <a:srcRect l="1945"/>
          <a:stretch>
            <a:fillRect/>
          </a:stretch>
        </p:blipFill>
        <p:spPr bwMode="auto">
          <a:xfrm>
            <a:off x="5854700" y="4495800"/>
            <a:ext cx="32131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146" name="Group 2"/>
          <p:cNvGrpSpPr>
            <a:grpSpLocks/>
          </p:cNvGrpSpPr>
          <p:nvPr/>
        </p:nvGrpSpPr>
        <p:grpSpPr bwMode="auto">
          <a:xfrm>
            <a:off x="4149725" y="688975"/>
            <a:ext cx="4765675" cy="6165850"/>
            <a:chOff x="2614" y="434"/>
            <a:chExt cx="3002" cy="3884"/>
          </a:xfrm>
        </p:grpSpPr>
        <p:pic>
          <p:nvPicPr>
            <p:cNvPr id="39014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b="5400"/>
            <a:stretch>
              <a:fillRect/>
            </a:stretch>
          </p:blipFill>
          <p:spPr bwMode="auto">
            <a:xfrm>
              <a:off x="2614" y="434"/>
              <a:ext cx="2839" cy="3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14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84047" b="6239"/>
            <a:stretch>
              <a:fillRect/>
            </a:stretch>
          </p:blipFill>
          <p:spPr bwMode="auto">
            <a:xfrm>
              <a:off x="5050" y="434"/>
              <a:ext cx="566" cy="3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014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52450" y="1371600"/>
            <a:ext cx="4171950" cy="4814888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/>
              <a:t>Both systems depend on the other</a:t>
            </a: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700">
                <a:solidFill>
                  <a:srgbClr val="660000"/>
                </a:solidFill>
              </a:rPr>
              <a:t>roots</a:t>
            </a:r>
            <a:r>
              <a:rPr lang="en-US" sz="2700"/>
              <a:t> depend on  </a:t>
            </a:r>
            <a:r>
              <a:rPr lang="en-US" sz="2700" u="sng"/>
              <a:t>sugars</a:t>
            </a:r>
            <a:r>
              <a:rPr lang="en-US" sz="2700"/>
              <a:t> produced by </a:t>
            </a:r>
            <a:r>
              <a:rPr lang="en-US" sz="2700">
                <a:solidFill>
                  <a:srgbClr val="008000"/>
                </a:solidFill>
              </a:rPr>
              <a:t>photosynthetic leaves</a:t>
            </a:r>
            <a:endParaRPr lang="en-US" sz="2700"/>
          </a:p>
          <a:p>
            <a:pPr lvl="1">
              <a:lnSpc>
                <a:spcPct val="90000"/>
              </a:lnSpc>
            </a:pPr>
            <a:r>
              <a:rPr lang="en-US" sz="2700">
                <a:solidFill>
                  <a:srgbClr val="008000"/>
                </a:solidFill>
              </a:rPr>
              <a:t>shoots</a:t>
            </a:r>
            <a:r>
              <a:rPr lang="en-US" sz="2700"/>
              <a:t> depend on </a:t>
            </a:r>
            <a:r>
              <a:rPr lang="en-US" sz="2700" u="sng"/>
              <a:t>water</a:t>
            </a:r>
            <a:r>
              <a:rPr lang="en-US" sz="2700"/>
              <a:t> &amp; </a:t>
            </a:r>
            <a:r>
              <a:rPr lang="en-US" sz="2700" u="sng"/>
              <a:t>minerals</a:t>
            </a:r>
            <a:r>
              <a:rPr lang="en-US" sz="2700"/>
              <a:t> absorbed from the soil by </a:t>
            </a:r>
            <a:r>
              <a:rPr lang="en-US" sz="2700">
                <a:solidFill>
                  <a:srgbClr val="660000"/>
                </a:solidFill>
              </a:rPr>
              <a:t>roots</a:t>
            </a:r>
            <a:endParaRPr lang="en-US" sz="2700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Interdependent systems</a:t>
            </a:r>
          </a:p>
        </p:txBody>
      </p:sp>
      <p:sp>
        <p:nvSpPr>
          <p:cNvPr id="390151" name="AutoShape 7"/>
          <p:cNvSpPr>
            <a:spLocks noChangeArrowheads="1"/>
          </p:cNvSpPr>
          <p:nvPr/>
        </p:nvSpPr>
        <p:spPr bwMode="auto">
          <a:xfrm rot="-5400000">
            <a:off x="4533900" y="46101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152" name="Oval 8"/>
          <p:cNvSpPr>
            <a:spLocks noChangeArrowheads="1"/>
          </p:cNvSpPr>
          <p:nvPr/>
        </p:nvSpPr>
        <p:spPr bwMode="auto">
          <a:xfrm>
            <a:off x="4437063" y="5638800"/>
            <a:ext cx="1781175" cy="965200"/>
          </a:xfrm>
          <a:prstGeom prst="ellipse">
            <a:avLst/>
          </a:prstGeom>
          <a:solidFill>
            <a:schemeClr val="bg2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600" b="1">
                <a:solidFill>
                  <a:srgbClr val="0F116A"/>
                </a:solidFill>
              </a:rPr>
              <a:t>water &amp;</a:t>
            </a:r>
            <a:br>
              <a:rPr lang="en-US" sz="2600" b="1">
                <a:solidFill>
                  <a:srgbClr val="0F116A"/>
                </a:solidFill>
              </a:rPr>
            </a:br>
            <a:r>
              <a:rPr lang="en-US" sz="2600" b="1">
                <a:solidFill>
                  <a:srgbClr val="0F116A"/>
                </a:solidFill>
              </a:rPr>
              <a:t>minerals</a:t>
            </a:r>
          </a:p>
        </p:txBody>
      </p:sp>
      <p:sp>
        <p:nvSpPr>
          <p:cNvPr id="390153" name="Oval 9"/>
          <p:cNvSpPr>
            <a:spLocks noChangeArrowheads="1"/>
          </p:cNvSpPr>
          <p:nvPr/>
        </p:nvSpPr>
        <p:spPr bwMode="auto">
          <a:xfrm>
            <a:off x="5589588" y="2492375"/>
            <a:ext cx="1371600" cy="587375"/>
          </a:xfrm>
          <a:prstGeom prst="ellipse">
            <a:avLst/>
          </a:prstGeom>
          <a:solidFill>
            <a:srgbClr val="FFCC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600" b="1">
                <a:solidFill>
                  <a:srgbClr val="660000"/>
                </a:solidFill>
              </a:rPr>
              <a:t>sugars</a:t>
            </a:r>
            <a:endParaRPr lang="en-US" sz="2600" b="1">
              <a:solidFill>
                <a:srgbClr val="0F116A"/>
              </a:solidFill>
            </a:endParaRPr>
          </a:p>
        </p:txBody>
      </p:sp>
      <p:grpSp>
        <p:nvGrpSpPr>
          <p:cNvPr id="390154" name="Group 10"/>
          <p:cNvGrpSpPr>
            <a:grpSpLocks/>
          </p:cNvGrpSpPr>
          <p:nvPr/>
        </p:nvGrpSpPr>
        <p:grpSpPr bwMode="auto">
          <a:xfrm>
            <a:off x="5475288" y="3068638"/>
            <a:ext cx="1600200" cy="1150937"/>
            <a:chOff x="3456" y="1200"/>
            <a:chExt cx="1008" cy="1056"/>
          </a:xfrm>
        </p:grpSpPr>
        <p:sp>
          <p:nvSpPr>
            <p:cNvPr id="390155" name="AutoShape 11"/>
            <p:cNvSpPr>
              <a:spLocks noChangeArrowheads="1"/>
            </p:cNvSpPr>
            <p:nvPr/>
          </p:nvSpPr>
          <p:spPr bwMode="auto">
            <a:xfrm rot="5400000" flipV="1">
              <a:off x="3432" y="1608"/>
              <a:ext cx="10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66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6" name="AutoShape 12"/>
            <p:cNvSpPr>
              <a:spLocks noChangeArrowheads="1"/>
            </p:cNvSpPr>
            <p:nvPr/>
          </p:nvSpPr>
          <p:spPr bwMode="auto">
            <a:xfrm rot="6300000" flipV="1">
              <a:off x="3096" y="1560"/>
              <a:ext cx="10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66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7" name="AutoShape 13"/>
            <p:cNvSpPr>
              <a:spLocks noChangeArrowheads="1"/>
            </p:cNvSpPr>
            <p:nvPr/>
          </p:nvSpPr>
          <p:spPr bwMode="auto">
            <a:xfrm rot="4500000" flipV="1">
              <a:off x="3816" y="1560"/>
              <a:ext cx="10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66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58" name="Group 14"/>
          <p:cNvGrpSpPr>
            <a:grpSpLocks/>
          </p:cNvGrpSpPr>
          <p:nvPr/>
        </p:nvGrpSpPr>
        <p:grpSpPr bwMode="auto">
          <a:xfrm flipV="1">
            <a:off x="5475288" y="1374775"/>
            <a:ext cx="1600200" cy="1111250"/>
            <a:chOff x="3456" y="1200"/>
            <a:chExt cx="1008" cy="1056"/>
          </a:xfrm>
        </p:grpSpPr>
        <p:sp>
          <p:nvSpPr>
            <p:cNvPr id="390159" name="AutoShape 15"/>
            <p:cNvSpPr>
              <a:spLocks noChangeArrowheads="1"/>
            </p:cNvSpPr>
            <p:nvPr/>
          </p:nvSpPr>
          <p:spPr bwMode="auto">
            <a:xfrm rot="5400000" flipV="1">
              <a:off x="3432" y="1608"/>
              <a:ext cx="10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66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60" name="AutoShape 16"/>
            <p:cNvSpPr>
              <a:spLocks noChangeArrowheads="1"/>
            </p:cNvSpPr>
            <p:nvPr/>
          </p:nvSpPr>
          <p:spPr bwMode="auto">
            <a:xfrm rot="6300000" flipV="1">
              <a:off x="3096" y="1560"/>
              <a:ext cx="10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66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61" name="AutoShape 17"/>
            <p:cNvSpPr>
              <a:spLocks noChangeArrowheads="1"/>
            </p:cNvSpPr>
            <p:nvPr/>
          </p:nvSpPr>
          <p:spPr bwMode="auto">
            <a:xfrm rot="4500000" flipV="1">
              <a:off x="3816" y="1560"/>
              <a:ext cx="10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66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0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90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0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0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0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0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0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9" grpId="0" build="p" autoUpdateAnimBg="0"/>
      <p:bldP spid="390151" grpId="0" animBg="1"/>
      <p:bldP spid="390152" grpId="0" animBg="1"/>
      <p:bldP spid="390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4" cstate="print"/>
          <a:srcRect l="6729" r="3365" b="5040"/>
          <a:stretch>
            <a:fillRect/>
          </a:stretch>
        </p:blipFill>
        <p:spPr bwMode="auto">
          <a:xfrm>
            <a:off x="5248275" y="990600"/>
            <a:ext cx="3754438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4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 TISSUES</a:t>
            </a:r>
          </a:p>
        </p:txBody>
      </p:sp>
      <p:sp>
        <p:nvSpPr>
          <p:cNvPr id="3942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03263" y="1371600"/>
            <a:ext cx="4937125" cy="5181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58"/>
              </a:buClr>
            </a:pPr>
            <a:r>
              <a:rPr lang="en-US" sz="2600" u="sng">
                <a:solidFill>
                  <a:srgbClr val="CC0000"/>
                </a:solidFill>
              </a:rPr>
              <a:t>Dermal</a:t>
            </a:r>
            <a:endParaRPr lang="en-US" sz="2600"/>
          </a:p>
          <a:p>
            <a:pPr lvl="1"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</a:rPr>
              <a:t>epidermis</a:t>
            </a:r>
            <a:r>
              <a:rPr lang="en-US" sz="2400"/>
              <a:t> (“skin” of plant)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/>
              <a:t>single layer of tightly packed cells that covers </a:t>
            </a:r>
            <a:br>
              <a:rPr lang="en-US" sz="2400"/>
            </a:br>
            <a:r>
              <a:rPr lang="en-US" sz="2400"/>
              <a:t>&amp; protects plant</a:t>
            </a:r>
          </a:p>
          <a:p>
            <a:pPr>
              <a:lnSpc>
                <a:spcPct val="90000"/>
              </a:lnSpc>
              <a:buClr>
                <a:srgbClr val="00005C"/>
              </a:buClr>
            </a:pPr>
            <a:r>
              <a:rPr lang="en-US" sz="2600" u="sng">
                <a:solidFill>
                  <a:srgbClr val="CC0000"/>
                </a:solidFill>
              </a:rPr>
              <a:t>Ground</a:t>
            </a:r>
            <a:endParaRPr lang="en-US" sz="2600"/>
          </a:p>
          <a:p>
            <a:pPr lvl="1">
              <a:lnSpc>
                <a:spcPct val="90000"/>
              </a:lnSpc>
              <a:buClrTx/>
            </a:pPr>
            <a:r>
              <a:rPr lang="en-US" sz="2400"/>
              <a:t>bulk of plant tissue 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/>
              <a:t>photosynthetic </a:t>
            </a:r>
            <a:r>
              <a:rPr lang="en-US" sz="2400" u="sng">
                <a:solidFill>
                  <a:srgbClr val="CC0000"/>
                </a:solidFill>
              </a:rPr>
              <a:t>mesophyll</a:t>
            </a:r>
            <a:r>
              <a:rPr lang="en-US" sz="2400"/>
              <a:t>, storage </a:t>
            </a:r>
            <a:endParaRPr lang="en-US" sz="2400" u="sng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buClr>
                <a:srgbClr val="00005C"/>
              </a:buClr>
            </a:pPr>
            <a:r>
              <a:rPr lang="en-US" sz="2600" u="sng">
                <a:solidFill>
                  <a:srgbClr val="CC0000"/>
                </a:solidFill>
              </a:rPr>
              <a:t>Vascular</a:t>
            </a:r>
            <a:endParaRPr lang="en-US" sz="2600"/>
          </a:p>
          <a:p>
            <a:pPr lvl="1">
              <a:lnSpc>
                <a:spcPct val="90000"/>
              </a:lnSpc>
              <a:buClrTx/>
            </a:pPr>
            <a:r>
              <a:rPr lang="en-US" sz="2400"/>
              <a:t>transport system in </a:t>
            </a:r>
            <a:br>
              <a:rPr lang="en-US" sz="2400"/>
            </a:br>
            <a:r>
              <a:rPr lang="en-US" sz="2400"/>
              <a:t>shoots &amp; roots </a:t>
            </a:r>
          </a:p>
          <a:p>
            <a:pPr lvl="1"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</a:rPr>
              <a:t>xylem</a:t>
            </a:r>
            <a:r>
              <a:rPr lang="en-US" sz="2400"/>
              <a:t> &amp; </a:t>
            </a:r>
            <a:r>
              <a:rPr lang="en-US" sz="2400" u="sng">
                <a:solidFill>
                  <a:srgbClr val="CC0000"/>
                </a:solidFill>
              </a:rPr>
              <a:t>phloem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4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4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4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4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 CELL types in plant tissues</a:t>
            </a:r>
          </a:p>
        </p:txBody>
      </p:sp>
      <p:sp>
        <p:nvSpPr>
          <p:cNvPr id="396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Parenchyma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sz="2400"/>
              <a:t>“typical” plant cells = least specialized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photosynthetic cells, storage cells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tissue of leaves, stem, fruit, storage roots</a:t>
            </a:r>
          </a:p>
          <a:p>
            <a:pPr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Collenchyma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sz="2400"/>
              <a:t>unevenly thickened primary walls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support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Sclerenchyma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very thick, “woody” secondary walls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support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rigid cells that can’t elongate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dead at functional maturity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396296" name="Picture 8" descr="penguin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0175" y="5440363"/>
            <a:ext cx="1274763" cy="1295400"/>
          </a:xfrm>
          <a:prstGeom prst="rect">
            <a:avLst/>
          </a:prstGeom>
          <a:noFill/>
        </p:spPr>
      </p:pic>
      <p:sp>
        <p:nvSpPr>
          <p:cNvPr id="396297" name="AutoShape 9"/>
          <p:cNvSpPr>
            <a:spLocks noChangeArrowheads="1"/>
          </p:cNvSpPr>
          <p:nvPr/>
        </p:nvSpPr>
        <p:spPr bwMode="auto">
          <a:xfrm>
            <a:off x="6872288" y="3476625"/>
            <a:ext cx="1822450" cy="1192213"/>
          </a:xfrm>
          <a:prstGeom prst="wedgeEllipseCallout">
            <a:avLst>
              <a:gd name="adj1" fmla="val 13153"/>
              <a:gd name="adj2" fmla="val 12563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If I</a:t>
            </a:r>
            <a:r>
              <a:rPr lang="en-US" sz="1800" b="1">
                <a:solidFill>
                  <a:srgbClr val="0F116A"/>
                </a:solidFill>
                <a:latin typeface="Arial"/>
                <a:ea typeface="ＭＳ Ｐゴシック" pitchFamily="1" charset="-128"/>
              </a:rPr>
              <a:t>’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d only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had triplets</a:t>
            </a:r>
            <a:r>
              <a:rPr lang="en-US" sz="1800" b="1" i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!</a:t>
            </a:r>
            <a:endParaRPr lang="en-US" sz="1800" b="1">
              <a:solidFill>
                <a:srgbClr val="0F116A"/>
              </a:solidFill>
              <a:latin typeface="Comic Sans MS" pitchFamily="48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6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6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6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6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6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6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6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build="p" autoUpdateAnimBg="0"/>
      <p:bldP spid="39629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Parenchyma</a:t>
            </a:r>
          </a:p>
        </p:txBody>
      </p:sp>
      <p:pic>
        <p:nvPicPr>
          <p:cNvPr id="400387" name="Picture 3" descr="35-11a-Parenchyma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65969" y="3534569"/>
            <a:ext cx="4049712" cy="2444750"/>
          </a:xfrm>
          <a:prstGeom prst="rect">
            <a:avLst/>
          </a:prstGeom>
          <a:noFill/>
        </p:spPr>
      </p:pic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098800"/>
            <a:ext cx="4572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0389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371600"/>
            <a:ext cx="8305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48" charset="2"/>
              <a:buChar char="§"/>
            </a:pPr>
            <a:r>
              <a:rPr lang="en-US" b="1">
                <a:solidFill>
                  <a:srgbClr val="0F116A"/>
                </a:solidFill>
              </a:rPr>
              <a:t>Parenchyma cells are </a:t>
            </a:r>
            <a:r>
              <a:rPr lang="en-US" b="1" u="sng">
                <a:solidFill>
                  <a:srgbClr val="0F116A"/>
                </a:solidFill>
              </a:rPr>
              <a:t>unspecialized</a:t>
            </a:r>
            <a:r>
              <a:rPr lang="en-US" b="1">
                <a:solidFill>
                  <a:srgbClr val="0F116A"/>
                </a:solidFill>
              </a:rPr>
              <a:t>, thin, flexible &amp; carry out many metabolic functions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48" charset="2"/>
              <a:buChar char="u"/>
            </a:pPr>
            <a:r>
              <a:rPr lang="en-US" sz="2200" b="1"/>
              <a:t>all other cell types in plants develop from parenchyma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Collenchyma </a:t>
            </a:r>
          </a:p>
        </p:txBody>
      </p:sp>
      <p:pic>
        <p:nvPicPr>
          <p:cNvPr id="402435" name="Picture 3"/>
          <p:cNvPicPr>
            <a:picLocks noChangeAspect="1" noChangeArrowheads="1"/>
          </p:cNvPicPr>
          <p:nvPr/>
        </p:nvPicPr>
        <p:blipFill>
          <a:blip r:embed="rId3" cstate="print"/>
          <a:srcRect b="4886"/>
          <a:stretch>
            <a:fillRect/>
          </a:stretch>
        </p:blipFill>
        <p:spPr bwMode="auto">
          <a:xfrm>
            <a:off x="304800" y="3124200"/>
            <a:ext cx="4876800" cy="3606800"/>
          </a:xfrm>
          <a:prstGeom prst="rect">
            <a:avLst/>
          </a:prstGeom>
          <a:noFill/>
        </p:spPr>
      </p:pic>
      <p:sp>
        <p:nvSpPr>
          <p:cNvPr id="402436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2954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48" charset="2"/>
              <a:buChar char="§"/>
            </a:pPr>
            <a:r>
              <a:rPr lang="en-US" b="1">
                <a:solidFill>
                  <a:srgbClr val="0F116A"/>
                </a:solidFill>
              </a:rPr>
              <a:t>Collenchyma cells have thicker primary walls &amp; provide support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48" charset="2"/>
              <a:buChar char="u"/>
            </a:pPr>
            <a:r>
              <a:rPr lang="en-US" sz="2200" b="1"/>
              <a:t>help support without restraining growth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48" charset="2"/>
              <a:buChar char="u"/>
            </a:pPr>
            <a:r>
              <a:rPr lang="en-US" sz="2200" b="1"/>
              <a:t>remain alive in maturity</a:t>
            </a:r>
          </a:p>
        </p:txBody>
      </p:sp>
      <p:pic>
        <p:nvPicPr>
          <p:cNvPr id="402438" name="Picture 6"/>
          <p:cNvPicPr>
            <a:picLocks noChangeAspect="1" noChangeArrowheads="1"/>
          </p:cNvPicPr>
          <p:nvPr/>
        </p:nvPicPr>
        <p:blipFill>
          <a:blip r:embed="rId4" cstate="print"/>
          <a:srcRect l="53000" t="22667" r="2000" b="16667"/>
          <a:stretch>
            <a:fillRect/>
          </a:stretch>
        </p:blipFill>
        <p:spPr bwMode="auto">
          <a:xfrm>
            <a:off x="5411788" y="2616200"/>
            <a:ext cx="346868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2439" name="AutoShape 7"/>
          <p:cNvSpPr>
            <a:spLocks noChangeArrowheads="1"/>
          </p:cNvSpPr>
          <p:nvPr/>
        </p:nvSpPr>
        <p:spPr bwMode="auto">
          <a:xfrm>
            <a:off x="5024438" y="5921375"/>
            <a:ext cx="3965575" cy="8096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F116A"/>
                </a:solidFill>
              </a:rPr>
              <a:t>the strings in celery stalks</a:t>
            </a:r>
          </a:p>
          <a:p>
            <a:pPr algn="l"/>
            <a:r>
              <a:rPr lang="en-US" b="1">
                <a:solidFill>
                  <a:srgbClr val="0F116A"/>
                </a:solidFill>
              </a:rPr>
              <a:t>are collenchyma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Sclerenchyma</a:t>
            </a:r>
          </a:p>
        </p:txBody>
      </p:sp>
      <p:sp>
        <p:nvSpPr>
          <p:cNvPr id="406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441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Thick, rigid cell wall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lignin (wood)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cannot elongate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mostly dead at maturity</a:t>
            </a:r>
          </a:p>
          <a:p>
            <a:pPr>
              <a:lnSpc>
                <a:spcPct val="90000"/>
              </a:lnSpc>
            </a:pPr>
            <a:r>
              <a:rPr lang="en-US" sz="2600"/>
              <a:t>Cells for support</a:t>
            </a:r>
          </a:p>
          <a:p>
            <a:pPr lvl="1"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</a:rPr>
              <a:t>xylem vessels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</a:rPr>
              <a:t>xylem tracheids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fibers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rope fibers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sclereids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nutshells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seed coats 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grittiness in pears</a:t>
            </a:r>
          </a:p>
        </p:txBody>
      </p:sp>
      <p:pic>
        <p:nvPicPr>
          <p:cNvPr id="406532" name="Picture 4" descr="35-11c2-Sclere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5413"/>
            <a:ext cx="3408363" cy="28162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406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3950" y="457200"/>
            <a:ext cx="2825750" cy="39624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6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6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92" name="Rectangle 20"/>
          <p:cNvSpPr>
            <a:spLocks noChangeArrowheads="1"/>
          </p:cNvSpPr>
          <p:nvPr/>
        </p:nvSpPr>
        <p:spPr bwMode="auto">
          <a:xfrm>
            <a:off x="7062788" y="1016000"/>
            <a:ext cx="2081212" cy="2097088"/>
          </a:xfrm>
          <a:prstGeom prst="rect">
            <a:avLst/>
          </a:prstGeom>
          <a:solidFill>
            <a:srgbClr val="FFF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87" name="Rectangle 15"/>
          <p:cNvSpPr>
            <a:spLocks noChangeArrowheads="1"/>
          </p:cNvSpPr>
          <p:nvPr/>
        </p:nvSpPr>
        <p:spPr bwMode="auto">
          <a:xfrm>
            <a:off x="6921500" y="2911475"/>
            <a:ext cx="2222500" cy="3913188"/>
          </a:xfrm>
          <a:prstGeom prst="rect">
            <a:avLst/>
          </a:prstGeom>
          <a:solidFill>
            <a:srgbClr val="FFF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86" name="Rectangle 14"/>
          <p:cNvSpPr>
            <a:spLocks noChangeArrowheads="1"/>
          </p:cNvSpPr>
          <p:nvPr/>
        </p:nvSpPr>
        <p:spPr bwMode="auto">
          <a:xfrm>
            <a:off x="39688" y="492125"/>
            <a:ext cx="9104312" cy="619125"/>
          </a:xfrm>
          <a:prstGeom prst="rect">
            <a:avLst/>
          </a:prstGeom>
          <a:solidFill>
            <a:srgbClr val="FFF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5" cstate="print"/>
          <a:srcRect l="1593" t="2400" r="2124" b="3960"/>
          <a:stretch>
            <a:fillRect/>
          </a:stretch>
        </p:blipFill>
        <p:spPr bwMode="auto">
          <a:xfrm>
            <a:off x="39688" y="636588"/>
            <a:ext cx="7189787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149225" y="6276975"/>
            <a:ext cx="1468438" cy="396875"/>
          </a:xfrm>
          <a:prstGeom prst="rect">
            <a:avLst/>
          </a:prstGeom>
          <a:solidFill>
            <a:srgbClr val="FFF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2600" b="1" u="sng">
                <a:solidFill>
                  <a:srgbClr val="CC0000"/>
                </a:solidFill>
              </a:rPr>
              <a:t>tracheids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412678" name="Rectangle 6"/>
          <p:cNvSpPr>
            <a:spLocks noChangeArrowheads="1"/>
          </p:cNvSpPr>
          <p:nvPr/>
        </p:nvSpPr>
        <p:spPr bwMode="auto">
          <a:xfrm>
            <a:off x="869950" y="490538"/>
            <a:ext cx="2533650" cy="317500"/>
          </a:xfrm>
          <a:prstGeom prst="rect">
            <a:avLst/>
          </a:prstGeom>
          <a:solidFill>
            <a:srgbClr val="FFF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600" b="1" u="sng">
                <a:solidFill>
                  <a:srgbClr val="CC0000"/>
                </a:solidFill>
              </a:rPr>
              <a:t>vessel elements</a:t>
            </a:r>
            <a:endParaRPr lang="en-US" sz="2600" b="1">
              <a:solidFill>
                <a:srgbClr val="CC0000"/>
              </a:solidFill>
            </a:endParaRPr>
          </a:p>
        </p:txBody>
      </p:sp>
      <p:pic>
        <p:nvPicPr>
          <p:cNvPr id="4126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6838" y="42100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2680" name="Rectangle 8"/>
          <p:cNvSpPr>
            <a:spLocks noChangeArrowheads="1"/>
          </p:cNvSpPr>
          <p:nvPr/>
        </p:nvSpPr>
        <p:spPr bwMode="auto">
          <a:xfrm>
            <a:off x="5557838" y="284163"/>
            <a:ext cx="3554412" cy="587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/>
            <a:r>
              <a:rPr lang="en-US" sz="3600" b="1">
                <a:solidFill>
                  <a:schemeClr val="tx2"/>
                </a:solidFill>
              </a:rPr>
              <a:t>Vascular tissue</a:t>
            </a:r>
          </a:p>
        </p:txBody>
      </p:sp>
      <p:pic>
        <p:nvPicPr>
          <p:cNvPr id="412683" name="Picture 11" descr="penguin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0175" y="5440363"/>
            <a:ext cx="1274763" cy="1295400"/>
          </a:xfrm>
          <a:prstGeom prst="rect">
            <a:avLst/>
          </a:prstGeom>
          <a:noFill/>
        </p:spPr>
      </p:pic>
      <p:sp>
        <p:nvSpPr>
          <p:cNvPr id="412684" name="AutoShape 12"/>
          <p:cNvSpPr>
            <a:spLocks noChangeArrowheads="1"/>
          </p:cNvSpPr>
          <p:nvPr/>
        </p:nvSpPr>
        <p:spPr bwMode="auto">
          <a:xfrm>
            <a:off x="6435725" y="4152900"/>
            <a:ext cx="2052638" cy="1081088"/>
          </a:xfrm>
          <a:prstGeom prst="wedgeEllipseCallout">
            <a:avLst>
              <a:gd name="adj1" fmla="val 27338"/>
              <a:gd name="adj2" fmla="val 8113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Aaaah</a:t>
            </a:r>
            <a:r>
              <a:rPr lang="en-US" sz="1600" b="1">
                <a:solidFill>
                  <a:srgbClr val="0F116A"/>
                </a:solidFill>
                <a:latin typeface="Arial"/>
                <a:ea typeface="ＭＳ Ｐゴシック" pitchFamily="1" charset="-128"/>
              </a:rPr>
              <a:t>…</a:t>
            </a:r>
            <a:endParaRPr lang="en-US" sz="1600" b="1">
              <a:solidFill>
                <a:srgbClr val="0F116A"/>
              </a:solidFill>
              <a:latin typeface="Comic Sans MS" pitchFamily="48" charset="0"/>
              <a:ea typeface="ＭＳ Ｐゴシック" pitchFamily="1" charset="-128"/>
            </a:endParaRPr>
          </a:p>
          <a:p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Structure</a:t>
            </a:r>
            <a:r>
              <a:rPr lang="en-US" sz="1600" b="1">
                <a:solidFill>
                  <a:srgbClr val="0F116A"/>
                </a:solidFill>
                <a:latin typeface="Arial"/>
                <a:ea typeface="ＭＳ Ｐゴシック" pitchFamily="1" charset="-128"/>
              </a:rPr>
              <a:t>–</a:t>
            </a: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Function</a:t>
            </a:r>
            <a:b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again</a:t>
            </a:r>
            <a:r>
              <a:rPr lang="en-US" sz="1600" b="1" i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!</a:t>
            </a:r>
            <a:endParaRPr lang="en-US" sz="1600" b="1">
              <a:solidFill>
                <a:srgbClr val="0F116A"/>
              </a:solidFill>
              <a:latin typeface="Comic Sans MS" pitchFamily="48" charset="0"/>
              <a:ea typeface="ＭＳ Ｐゴシック" pitchFamily="1" charset="-128"/>
            </a:endParaRPr>
          </a:p>
        </p:txBody>
      </p:sp>
      <p:sp>
        <p:nvSpPr>
          <p:cNvPr id="412685" name="Rectangle 13"/>
          <p:cNvSpPr>
            <a:spLocks noChangeArrowheads="1"/>
          </p:cNvSpPr>
          <p:nvPr/>
        </p:nvSpPr>
        <p:spPr bwMode="auto">
          <a:xfrm>
            <a:off x="1058863" y="2060575"/>
            <a:ext cx="671512" cy="339725"/>
          </a:xfrm>
          <a:prstGeom prst="rect">
            <a:avLst/>
          </a:prstGeom>
          <a:solidFill>
            <a:srgbClr val="FFF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vessel </a:t>
            </a:r>
            <a:br>
              <a:rPr lang="en-US" sz="1400" b="1">
                <a:solidFill>
                  <a:srgbClr val="000000"/>
                </a:solidFill>
              </a:rPr>
            </a:br>
            <a:r>
              <a:rPr lang="en-US" sz="1400" b="1">
                <a:solidFill>
                  <a:srgbClr val="000000"/>
                </a:solidFill>
              </a:rPr>
              <a:t>element</a:t>
            </a:r>
            <a:endParaRPr lang="en-US" sz="2000" b="1">
              <a:solidFill>
                <a:srgbClr val="0F116A"/>
              </a:solidFill>
            </a:endParaRPr>
          </a:p>
        </p:txBody>
      </p:sp>
      <p:sp>
        <p:nvSpPr>
          <p:cNvPr id="412688" name="AutoShape 16"/>
          <p:cNvSpPr>
            <a:spLocks noChangeArrowheads="1"/>
          </p:cNvSpPr>
          <p:nvPr/>
        </p:nvSpPr>
        <p:spPr bwMode="auto">
          <a:xfrm>
            <a:off x="6802438" y="3541713"/>
            <a:ext cx="2081212" cy="508000"/>
          </a:xfrm>
          <a:prstGeom prst="roundRect">
            <a:avLst>
              <a:gd name="adj" fmla="val 16667"/>
            </a:avLst>
          </a:prstGeom>
          <a:solidFill>
            <a:srgbClr val="660000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80988" indent="-280988">
              <a:buFont typeface="Wingdings" pitchFamily="48" charset="2"/>
              <a:buNone/>
            </a:pPr>
            <a:r>
              <a:rPr lang="en-US" sz="3000" b="1">
                <a:solidFill>
                  <a:schemeClr val="bg1"/>
                </a:solidFill>
              </a:rPr>
              <a:t>dead cells</a:t>
            </a:r>
          </a:p>
        </p:txBody>
      </p:sp>
      <p:sp>
        <p:nvSpPr>
          <p:cNvPr id="412689" name="Freeform 17"/>
          <p:cNvSpPr>
            <a:spLocks/>
          </p:cNvSpPr>
          <p:nvPr/>
        </p:nvSpPr>
        <p:spPr bwMode="auto">
          <a:xfrm>
            <a:off x="3024188" y="1254125"/>
            <a:ext cx="1017587" cy="22764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5" y="56"/>
              </a:cxn>
              <a:cxn ang="0">
                <a:pos x="0" y="1373"/>
              </a:cxn>
              <a:cxn ang="0">
                <a:pos x="118" y="1336"/>
              </a:cxn>
              <a:cxn ang="0">
                <a:pos x="113" y="784"/>
              </a:cxn>
              <a:cxn ang="0">
                <a:pos x="438" y="815"/>
              </a:cxn>
              <a:cxn ang="0">
                <a:pos x="449" y="516"/>
              </a:cxn>
              <a:cxn ang="0">
                <a:pos x="144" y="490"/>
              </a:cxn>
              <a:cxn ang="0">
                <a:pos x="129" y="15"/>
              </a:cxn>
              <a:cxn ang="0">
                <a:pos x="20" y="0"/>
              </a:cxn>
            </a:cxnLst>
            <a:rect l="0" t="0" r="r" b="b"/>
            <a:pathLst>
              <a:path w="553" h="1382">
                <a:moveTo>
                  <a:pt x="20" y="0"/>
                </a:moveTo>
                <a:lnTo>
                  <a:pt x="5" y="56"/>
                </a:lnTo>
                <a:lnTo>
                  <a:pt x="0" y="1373"/>
                </a:lnTo>
                <a:cubicBezTo>
                  <a:pt x="116" y="1346"/>
                  <a:pt x="97" y="1382"/>
                  <a:pt x="118" y="1336"/>
                </a:cubicBezTo>
                <a:cubicBezTo>
                  <a:pt x="112" y="787"/>
                  <a:pt x="113" y="971"/>
                  <a:pt x="113" y="784"/>
                </a:cubicBezTo>
                <a:cubicBezTo>
                  <a:pt x="439" y="820"/>
                  <a:pt x="438" y="928"/>
                  <a:pt x="438" y="815"/>
                </a:cubicBezTo>
                <a:cubicBezTo>
                  <a:pt x="454" y="514"/>
                  <a:pt x="553" y="516"/>
                  <a:pt x="449" y="516"/>
                </a:cubicBezTo>
                <a:lnTo>
                  <a:pt x="144" y="490"/>
                </a:lnTo>
                <a:lnTo>
                  <a:pt x="129" y="15"/>
                </a:lnTo>
                <a:lnTo>
                  <a:pt x="20" y="0"/>
                </a:lnTo>
                <a:close/>
              </a:path>
            </a:pathLst>
          </a:custGeom>
          <a:solidFill>
            <a:srgbClr val="FFF0B9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91" name="Freeform 19"/>
          <p:cNvSpPr>
            <a:spLocks/>
          </p:cNvSpPr>
          <p:nvPr/>
        </p:nvSpPr>
        <p:spPr bwMode="auto">
          <a:xfrm>
            <a:off x="1770063" y="1679575"/>
            <a:ext cx="311150" cy="1147763"/>
          </a:xfrm>
          <a:custGeom>
            <a:avLst/>
            <a:gdLst/>
            <a:ahLst/>
            <a:cxnLst>
              <a:cxn ang="0">
                <a:pos x="196" y="0"/>
              </a:cxn>
              <a:cxn ang="0">
                <a:pos x="0" y="325"/>
              </a:cxn>
              <a:cxn ang="0">
                <a:pos x="186" y="723"/>
              </a:cxn>
            </a:cxnLst>
            <a:rect l="0" t="0" r="r" b="b"/>
            <a:pathLst>
              <a:path w="196" h="723">
                <a:moveTo>
                  <a:pt x="196" y="0"/>
                </a:moveTo>
                <a:lnTo>
                  <a:pt x="0" y="325"/>
                </a:lnTo>
                <a:lnTo>
                  <a:pt x="186" y="723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82" name="Rectangle 10"/>
          <p:cNvSpPr>
            <a:spLocks noChangeArrowheads="1"/>
          </p:cNvSpPr>
          <p:nvPr/>
        </p:nvSpPr>
        <p:spPr bwMode="auto">
          <a:xfrm>
            <a:off x="2938463" y="903288"/>
            <a:ext cx="6335712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marL="285750" indent="-285750" algn="l" eaLnBrk="1" hangingPunct="1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48" charset="2"/>
              <a:buChar char="§"/>
            </a:pPr>
            <a:r>
              <a:rPr lang="en-US" sz="3000" b="1">
                <a:solidFill>
                  <a:srgbClr val="0F116A"/>
                </a:solidFill>
              </a:rPr>
              <a:t>Xylem</a:t>
            </a:r>
            <a:r>
              <a:rPr lang="en-US" sz="2600" b="1">
                <a:solidFill>
                  <a:srgbClr val="0F116A"/>
                </a:solidFill>
              </a:rPr>
              <a:t>  </a:t>
            </a:r>
            <a:endParaRPr lang="en-US" sz="2600" b="1">
              <a:solidFill>
                <a:srgbClr val="000000"/>
              </a:solidFill>
            </a:endParaRPr>
          </a:p>
          <a:p>
            <a:pPr marL="682625" lvl="1" indent="-282575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48" charset="2"/>
              <a:buChar char="u"/>
            </a:pPr>
            <a:r>
              <a:rPr lang="en-US" b="1"/>
              <a:t>move </a:t>
            </a:r>
            <a:r>
              <a:rPr lang="en-US" b="1" u="sng">
                <a:solidFill>
                  <a:srgbClr val="CC0000"/>
                </a:solidFill>
              </a:rPr>
              <a:t>water &amp; minerals</a:t>
            </a:r>
            <a:r>
              <a:rPr lang="en-US" b="1"/>
              <a:t> up from roots </a:t>
            </a:r>
          </a:p>
          <a:p>
            <a:pPr marL="682625" lvl="1" indent="-282575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48" charset="2"/>
              <a:buChar char="u"/>
            </a:pPr>
            <a:r>
              <a:rPr lang="en-US" b="1" u="sng">
                <a:solidFill>
                  <a:srgbClr val="CC0000"/>
                </a:solidFill>
              </a:rPr>
              <a:t>dead</a:t>
            </a:r>
            <a:r>
              <a:rPr lang="en-US" b="1"/>
              <a:t> cells at functional maturity</a:t>
            </a:r>
          </a:p>
          <a:p>
            <a:pPr marL="968375" lvl="2" indent="-1714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48" charset="2"/>
              <a:buChar char="§"/>
            </a:pPr>
            <a:r>
              <a:rPr lang="en-US" sz="2000" b="1">
                <a:solidFill>
                  <a:srgbClr val="0F116A"/>
                </a:solidFill>
              </a:rPr>
              <a:t>only cell walls remain</a:t>
            </a:r>
          </a:p>
          <a:p>
            <a:pPr marL="968375" lvl="2" indent="-1714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48" charset="2"/>
              <a:buChar char="§"/>
            </a:pPr>
            <a:r>
              <a:rPr lang="en-US" sz="2000" b="1">
                <a:solidFill>
                  <a:srgbClr val="0F116A"/>
                </a:solidFill>
              </a:rPr>
              <a:t>need empty pipes to efficiently move H</a:t>
            </a:r>
            <a:r>
              <a:rPr lang="en-US" sz="2000" b="1" baseline="-25000">
                <a:solidFill>
                  <a:srgbClr val="0F116A"/>
                </a:solidFill>
              </a:rPr>
              <a:t>2</a:t>
            </a:r>
            <a:r>
              <a:rPr lang="en-US" sz="2000" b="1">
                <a:solidFill>
                  <a:srgbClr val="0F116A"/>
                </a:solidFill>
              </a:rPr>
              <a:t>O</a:t>
            </a:r>
          </a:p>
          <a:p>
            <a:pPr marL="968375" lvl="2" indent="-1714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48" charset="2"/>
              <a:buChar char="§"/>
            </a:pPr>
            <a:r>
              <a:rPr lang="en-US" sz="2000" b="1">
                <a:solidFill>
                  <a:srgbClr val="0F116A"/>
                </a:solidFill>
              </a:rPr>
              <a:t>transpirational pull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2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2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2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2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2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2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4" grpId="0" animBg="1" autoUpdateAnimBg="0"/>
      <p:bldP spid="412682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3" cstate="print"/>
          <a:srcRect b="5164"/>
          <a:stretch>
            <a:fillRect/>
          </a:stretch>
        </p:blipFill>
        <p:spPr bwMode="auto">
          <a:xfrm>
            <a:off x="304800" y="2214563"/>
            <a:ext cx="8458200" cy="4567237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Phloem: food-conducting cells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815975" y="1441450"/>
            <a:ext cx="8021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0988" indent="-280988" algn="l">
              <a:buFont typeface="Wingdings" pitchFamily="48" charset="2"/>
              <a:buChar char="§"/>
            </a:pPr>
            <a:r>
              <a:rPr lang="en-US" sz="3000" b="1">
                <a:solidFill>
                  <a:srgbClr val="0F116A"/>
                </a:solidFill>
              </a:rPr>
              <a:t>carry </a:t>
            </a:r>
            <a:r>
              <a:rPr lang="en-US" sz="3000" b="1" u="sng">
                <a:solidFill>
                  <a:srgbClr val="CC0000"/>
                </a:solidFill>
              </a:rPr>
              <a:t>sugars &amp; nutrients</a:t>
            </a:r>
            <a:r>
              <a:rPr lang="en-US" sz="3000" b="1">
                <a:solidFill>
                  <a:srgbClr val="0F116A"/>
                </a:solidFill>
              </a:rPr>
              <a:t> throughout plant</a:t>
            </a:r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3390900" y="2300288"/>
            <a:ext cx="1701800" cy="334962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sieve tube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165100" y="3959225"/>
            <a:ext cx="2198688" cy="334963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companion cell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16775" name="AutoShape 7"/>
          <p:cNvSpPr>
            <a:spLocks noChangeArrowheads="1"/>
          </p:cNvSpPr>
          <p:nvPr/>
        </p:nvSpPr>
        <p:spPr bwMode="auto">
          <a:xfrm>
            <a:off x="6334125" y="6069013"/>
            <a:ext cx="2211388" cy="508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80988" indent="-280988">
              <a:buFont typeface="Wingdings" pitchFamily="48" charset="2"/>
              <a:buNone/>
            </a:pPr>
            <a:r>
              <a:rPr lang="en-US" sz="3000" b="1">
                <a:solidFill>
                  <a:schemeClr val="bg1"/>
                </a:solidFill>
              </a:rPr>
              <a:t>living cells</a:t>
            </a:r>
          </a:p>
        </p:txBody>
      </p:sp>
      <p:sp>
        <p:nvSpPr>
          <p:cNvPr id="416776" name="Line 8"/>
          <p:cNvSpPr>
            <a:spLocks noChangeShapeType="1"/>
          </p:cNvSpPr>
          <p:nvPr/>
        </p:nvSpPr>
        <p:spPr bwMode="auto">
          <a:xfrm flipH="1">
            <a:off x="3236913" y="2540000"/>
            <a:ext cx="285750" cy="511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7" name="Line 9"/>
          <p:cNvSpPr>
            <a:spLocks noChangeShapeType="1"/>
          </p:cNvSpPr>
          <p:nvPr/>
        </p:nvSpPr>
        <p:spPr bwMode="auto">
          <a:xfrm flipH="1">
            <a:off x="1782763" y="3387725"/>
            <a:ext cx="657225" cy="673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3190875" y="5526088"/>
            <a:ext cx="2422525" cy="334962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/>
            <a:r>
              <a:rPr lang="en-US" sz="2200" b="1">
                <a:solidFill>
                  <a:srgbClr val="CC0000"/>
                </a:solidFill>
              </a:rPr>
              <a:t> </a:t>
            </a:r>
            <a:r>
              <a:rPr lang="en-US" sz="2200" b="1" u="sng">
                <a:solidFill>
                  <a:srgbClr val="CC0000"/>
                </a:solidFill>
              </a:rPr>
              <a:t>plasmodesmata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16781" name="Rectangle 13"/>
          <p:cNvSpPr>
            <a:spLocks noChangeArrowheads="1"/>
          </p:cNvSpPr>
          <p:nvPr/>
        </p:nvSpPr>
        <p:spPr bwMode="auto">
          <a:xfrm>
            <a:off x="3190875" y="5153025"/>
            <a:ext cx="2422525" cy="334963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/>
            <a:r>
              <a:rPr lang="en-US" sz="2200" b="1">
                <a:solidFill>
                  <a:srgbClr val="CC0000"/>
                </a:solidFill>
              </a:rPr>
              <a:t> </a:t>
            </a:r>
            <a:r>
              <a:rPr lang="en-US" sz="2200" b="1" u="sng">
                <a:solidFill>
                  <a:srgbClr val="CC0000"/>
                </a:solidFill>
              </a:rPr>
              <a:t>sieve plate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16779" name="Line 11"/>
          <p:cNvSpPr>
            <a:spLocks noChangeShapeType="1"/>
          </p:cNvSpPr>
          <p:nvPr/>
        </p:nvSpPr>
        <p:spPr bwMode="auto">
          <a:xfrm>
            <a:off x="2976563" y="4768850"/>
            <a:ext cx="236537" cy="809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102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Phloem: food-conducting cells</a:t>
            </a:r>
          </a:p>
        </p:txBody>
      </p:sp>
      <p:sp>
        <p:nvSpPr>
          <p:cNvPr id="453636" name="Rectangle 1028"/>
          <p:cNvSpPr>
            <a:spLocks noChangeArrowheads="1"/>
          </p:cNvSpPr>
          <p:nvPr/>
        </p:nvSpPr>
        <p:spPr bwMode="auto">
          <a:xfrm>
            <a:off x="673100" y="1417638"/>
            <a:ext cx="75580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0988" indent="-280988" algn="l">
              <a:buClr>
                <a:srgbClr val="000065"/>
              </a:buClr>
              <a:buFont typeface="Wingdings" pitchFamily="48" charset="2"/>
              <a:buChar char="§"/>
            </a:pPr>
            <a:r>
              <a:rPr lang="en-US" sz="3000" b="1" u="sng">
                <a:solidFill>
                  <a:srgbClr val="CC0000"/>
                </a:solidFill>
              </a:rPr>
              <a:t>sieve tube elements</a:t>
            </a:r>
            <a:r>
              <a:rPr lang="en-US" sz="3000" b="1">
                <a:solidFill>
                  <a:srgbClr val="0F116A"/>
                </a:solidFill>
              </a:rPr>
              <a:t> &amp; </a:t>
            </a:r>
            <a:r>
              <a:rPr lang="en-US" sz="3000" b="1" u="sng">
                <a:solidFill>
                  <a:srgbClr val="CC0000"/>
                </a:solidFill>
              </a:rPr>
              <a:t>companion cells</a:t>
            </a:r>
            <a:endParaRPr lang="en-US" sz="3000" b="1">
              <a:solidFill>
                <a:srgbClr val="0F116A"/>
              </a:solidFill>
            </a:endParaRPr>
          </a:p>
        </p:txBody>
      </p:sp>
      <p:pic>
        <p:nvPicPr>
          <p:cNvPr id="453637" name="Picture 1029"/>
          <p:cNvPicPr>
            <a:picLocks noChangeAspect="1" noChangeArrowheads="1"/>
          </p:cNvPicPr>
          <p:nvPr/>
        </p:nvPicPr>
        <p:blipFill>
          <a:blip r:embed="rId3" cstate="print"/>
          <a:srcRect r="8989"/>
          <a:stretch>
            <a:fillRect/>
          </a:stretch>
        </p:blipFill>
        <p:spPr bwMode="auto">
          <a:xfrm>
            <a:off x="4160838" y="2382838"/>
            <a:ext cx="487680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3639" name="Picture 1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372270" y="2643981"/>
            <a:ext cx="467836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Phloem</a:t>
            </a:r>
          </a:p>
        </p:txBody>
      </p:sp>
      <p:sp>
        <p:nvSpPr>
          <p:cNvPr id="414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r>
              <a:rPr lang="en-US" sz="2600" u="sng">
                <a:solidFill>
                  <a:srgbClr val="CC0000"/>
                </a:solidFill>
              </a:rPr>
              <a:t>Living cells</a:t>
            </a:r>
            <a:r>
              <a:rPr lang="en-US" sz="2600"/>
              <a:t> at functional maturity</a:t>
            </a:r>
          </a:p>
          <a:p>
            <a:pPr lvl="1"/>
            <a:r>
              <a:rPr lang="en-US" sz="2400"/>
              <a:t>cell membrane, cytoplasm</a:t>
            </a:r>
          </a:p>
          <a:p>
            <a:pPr lvl="2"/>
            <a:r>
              <a:rPr lang="en-US" sz="2000"/>
              <a:t>control of diffusion</a:t>
            </a:r>
          </a:p>
          <a:p>
            <a:pPr lvl="1"/>
            <a:r>
              <a:rPr lang="en-US" sz="2400"/>
              <a:t>lose their nucleus, ribosomes &amp; vacuole</a:t>
            </a:r>
          </a:p>
          <a:p>
            <a:pPr lvl="2"/>
            <a:r>
              <a:rPr lang="en-US" sz="2000"/>
              <a:t>more room for specialized transport of </a:t>
            </a:r>
            <a:br>
              <a:rPr lang="en-US" sz="2000"/>
            </a:br>
            <a:r>
              <a:rPr lang="en-US" sz="2000"/>
              <a:t>liquid food (sucrose)</a:t>
            </a:r>
          </a:p>
          <a:p>
            <a:r>
              <a:rPr lang="en-US" sz="2600"/>
              <a:t>Cells </a:t>
            </a:r>
          </a:p>
          <a:p>
            <a:pPr lvl="1"/>
            <a:r>
              <a:rPr lang="en-US" sz="2400" u="sng">
                <a:solidFill>
                  <a:srgbClr val="CC0000"/>
                </a:solidFill>
              </a:rPr>
              <a:t>sieve tubes</a:t>
            </a:r>
            <a:endParaRPr lang="en-US" sz="2400"/>
          </a:p>
          <a:p>
            <a:pPr lvl="2"/>
            <a:r>
              <a:rPr lang="en-US" sz="2000" u="sng">
                <a:solidFill>
                  <a:srgbClr val="CC0000"/>
                </a:solidFill>
              </a:rPr>
              <a:t>sieve plates</a:t>
            </a:r>
            <a:r>
              <a:rPr lang="en-US" sz="2000"/>
              <a:t> — end walls — have pores to facilitate flow of fluid between cells</a:t>
            </a:r>
          </a:p>
          <a:p>
            <a:pPr lvl="1"/>
            <a:r>
              <a:rPr lang="en-US" sz="2400" u="sng">
                <a:solidFill>
                  <a:srgbClr val="CC0000"/>
                </a:solidFill>
              </a:rPr>
              <a:t>companion cells</a:t>
            </a:r>
            <a:endParaRPr lang="en-US" sz="2400"/>
          </a:p>
          <a:p>
            <a:pPr lvl="2"/>
            <a:r>
              <a:rPr lang="en-US" sz="2000"/>
              <a:t>nucleated cells connected to the sieve-tube </a:t>
            </a:r>
          </a:p>
          <a:p>
            <a:pPr lvl="2"/>
            <a:r>
              <a:rPr lang="en-US" sz="2000"/>
              <a:t>help sieve tubes</a:t>
            </a:r>
          </a:p>
        </p:txBody>
      </p:sp>
      <p:pic>
        <p:nvPicPr>
          <p:cNvPr id="414727" name="Picture 7" descr="penguin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2511425"/>
            <a:ext cx="1274763" cy="1295400"/>
          </a:xfrm>
          <a:prstGeom prst="rect">
            <a:avLst/>
          </a:prstGeom>
          <a:noFill/>
        </p:spPr>
      </p:pic>
      <p:sp>
        <p:nvSpPr>
          <p:cNvPr id="414728" name="AutoShape 8"/>
          <p:cNvSpPr>
            <a:spLocks noChangeArrowheads="1"/>
          </p:cNvSpPr>
          <p:nvPr/>
        </p:nvSpPr>
        <p:spPr bwMode="auto">
          <a:xfrm>
            <a:off x="6932613" y="333375"/>
            <a:ext cx="2052637" cy="1081088"/>
          </a:xfrm>
          <a:prstGeom prst="wedgeEllipseCallout">
            <a:avLst>
              <a:gd name="adj1" fmla="val -3829"/>
              <a:gd name="adj2" fmla="val 16204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Aaaah</a:t>
            </a:r>
            <a:r>
              <a:rPr lang="en-US" sz="1600" b="1">
                <a:solidFill>
                  <a:srgbClr val="0F116A"/>
                </a:solidFill>
                <a:latin typeface="Arial"/>
                <a:ea typeface="ＭＳ Ｐゴシック" pitchFamily="1" charset="-128"/>
              </a:rPr>
              <a:t>…</a:t>
            </a:r>
            <a:endParaRPr lang="en-US" sz="1600" b="1">
              <a:solidFill>
                <a:srgbClr val="0F116A"/>
              </a:solidFill>
              <a:latin typeface="Comic Sans MS" pitchFamily="48" charset="0"/>
              <a:ea typeface="ＭＳ Ｐゴシック" pitchFamily="1" charset="-128"/>
            </a:endParaRPr>
          </a:p>
          <a:p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Structure</a:t>
            </a:r>
            <a:r>
              <a:rPr lang="en-US" sz="1600" b="1">
                <a:solidFill>
                  <a:srgbClr val="0F116A"/>
                </a:solidFill>
                <a:latin typeface="Arial"/>
                <a:ea typeface="ＭＳ Ｐゴシック" pitchFamily="1" charset="-128"/>
              </a:rPr>
              <a:t>–</a:t>
            </a: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Function</a:t>
            </a:r>
            <a:b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again</a:t>
            </a:r>
            <a:r>
              <a:rPr lang="en-US" sz="1600" b="1" i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!</a:t>
            </a:r>
            <a:endParaRPr lang="en-US" sz="1600" b="1">
              <a:solidFill>
                <a:srgbClr val="0F116A"/>
              </a:solidFill>
              <a:latin typeface="Comic Sans MS" pitchFamily="48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4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4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4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4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4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4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 autoUpdateAnimBg="0"/>
      <p:bldP spid="41472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762" name="Group 2"/>
          <p:cNvGrpSpPr>
            <a:grpSpLocks/>
          </p:cNvGrpSpPr>
          <p:nvPr/>
        </p:nvGrpSpPr>
        <p:grpSpPr bwMode="auto">
          <a:xfrm>
            <a:off x="4149725" y="536575"/>
            <a:ext cx="4765675" cy="6245225"/>
            <a:chOff x="2112" y="288"/>
            <a:chExt cx="3002" cy="3934"/>
          </a:xfrm>
        </p:grpSpPr>
        <p:pic>
          <p:nvPicPr>
            <p:cNvPr id="3737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5400"/>
            <a:stretch>
              <a:fillRect/>
            </a:stretch>
          </p:blipFill>
          <p:spPr bwMode="auto">
            <a:xfrm>
              <a:off x="2112" y="288"/>
              <a:ext cx="2839" cy="3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376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84047" b="5040"/>
            <a:stretch>
              <a:fillRect/>
            </a:stretch>
          </p:blipFill>
          <p:spPr bwMode="auto">
            <a:xfrm>
              <a:off x="4548" y="288"/>
              <a:ext cx="566" cy="3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3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plant anatomy 1</a:t>
            </a:r>
          </a:p>
        </p:txBody>
      </p:sp>
      <p:sp>
        <p:nvSpPr>
          <p:cNvPr id="37376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3276600" cy="1443038"/>
          </a:xfrm>
        </p:spPr>
        <p:txBody>
          <a:bodyPr/>
          <a:lstStyle/>
          <a:p>
            <a:r>
              <a:rPr lang="en-US" sz="2800"/>
              <a:t>root</a:t>
            </a:r>
          </a:p>
          <a:p>
            <a:pPr lvl="1"/>
            <a:r>
              <a:rPr lang="en-US" sz="2400"/>
              <a:t>root tip</a:t>
            </a:r>
          </a:p>
          <a:p>
            <a:pPr lvl="1"/>
            <a:r>
              <a:rPr lang="en-US" sz="2400"/>
              <a:t>root hairs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3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3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3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3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Vascular tissue in stems</a:t>
            </a:r>
            <a:endParaRPr lang="en-US"/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4" cstate="print"/>
          <a:srcRect b="4691"/>
          <a:stretch>
            <a:fillRect/>
          </a:stretch>
        </p:blipFill>
        <p:spPr bwMode="auto">
          <a:xfrm>
            <a:off x="76200" y="2128838"/>
            <a:ext cx="899160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0868" name="Rectangle 4"/>
          <p:cNvSpPr>
            <a:spLocks noChangeArrowheads="1"/>
          </p:cNvSpPr>
          <p:nvPr/>
        </p:nvSpPr>
        <p:spPr bwMode="auto">
          <a:xfrm>
            <a:off x="790575" y="1265238"/>
            <a:ext cx="23177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>
                <a:solidFill>
                  <a:srgbClr val="0F116A"/>
                </a:solidFill>
              </a:rPr>
              <a:t>dicot</a:t>
            </a:r>
          </a:p>
          <a:p>
            <a:r>
              <a:rPr lang="en-US" b="1">
                <a:solidFill>
                  <a:srgbClr val="0F116A"/>
                </a:solidFill>
              </a:rPr>
              <a:t>trees &amp; shrubs</a:t>
            </a:r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6224588" y="1265238"/>
            <a:ext cx="24034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>
                <a:solidFill>
                  <a:srgbClr val="0F116A"/>
                </a:solidFill>
              </a:rPr>
              <a:t>monocot</a:t>
            </a:r>
          </a:p>
          <a:p>
            <a:r>
              <a:rPr lang="en-US" b="1">
                <a:solidFill>
                  <a:srgbClr val="0F116A"/>
                </a:solidFill>
              </a:rPr>
              <a:t>grasses &amp; lilies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871538" y="6461125"/>
            <a:ext cx="3100387" cy="396875"/>
          </a:xfrm>
          <a:prstGeom prst="rect">
            <a:avLst/>
          </a:prstGeom>
          <a:solidFill>
            <a:srgbClr val="AEFF7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80988" indent="-280988" algn="l">
              <a:buFont typeface="Wingdings" pitchFamily="48" charset="2"/>
              <a:buNone/>
            </a:pPr>
            <a:r>
              <a:rPr lang="en-US" sz="2600" b="1">
                <a:solidFill>
                  <a:srgbClr val="000000"/>
                </a:solidFill>
              </a:rPr>
              <a:t>collect annual 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0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0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0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0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0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8" grpId="0" build="p" autoUpdateAnimBg="0"/>
      <p:bldP spid="42086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3" cstate="print"/>
          <a:srcRect r="45056" b="4846"/>
          <a:stretch>
            <a:fillRect/>
          </a:stretch>
        </p:blipFill>
        <p:spPr bwMode="auto">
          <a:xfrm>
            <a:off x="2971800" y="1289050"/>
            <a:ext cx="61722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15" name="Line 3"/>
          <p:cNvSpPr>
            <a:spLocks noChangeShapeType="1"/>
          </p:cNvSpPr>
          <p:nvPr/>
        </p:nvSpPr>
        <p:spPr bwMode="auto">
          <a:xfrm flipH="1" flipV="1">
            <a:off x="3962400" y="3657600"/>
            <a:ext cx="2667000" cy="1905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16" name="Line 4"/>
          <p:cNvSpPr>
            <a:spLocks noChangeShapeType="1"/>
          </p:cNvSpPr>
          <p:nvPr/>
        </p:nvSpPr>
        <p:spPr bwMode="auto">
          <a:xfrm flipH="1" flipV="1">
            <a:off x="4114800" y="3886200"/>
            <a:ext cx="2514600" cy="2209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Vascular tissue in roots: </a:t>
            </a:r>
            <a:r>
              <a:rPr lang="en-US" sz="3200" u="sng">
                <a:solidFill>
                  <a:srgbClr val="CC0000"/>
                </a:solidFill>
              </a:rPr>
              <a:t>dicot</a:t>
            </a:r>
            <a:endParaRPr lang="en-US">
              <a:solidFill>
                <a:srgbClr val="CC0000"/>
              </a:solidFill>
            </a:endParaRPr>
          </a:p>
        </p:txBody>
      </p:sp>
      <p:pic>
        <p:nvPicPr>
          <p:cNvPr id="422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447800"/>
            <a:ext cx="193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2920" name="Line 8"/>
          <p:cNvSpPr>
            <a:spLocks noChangeShapeType="1"/>
          </p:cNvSpPr>
          <p:nvPr/>
        </p:nvSpPr>
        <p:spPr bwMode="auto">
          <a:xfrm>
            <a:off x="1905000" y="4800600"/>
            <a:ext cx="152400" cy="91440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22" name="Line 10"/>
          <p:cNvSpPr>
            <a:spLocks noChangeShapeType="1"/>
          </p:cNvSpPr>
          <p:nvPr/>
        </p:nvSpPr>
        <p:spPr bwMode="auto">
          <a:xfrm flipH="1">
            <a:off x="609600" y="5105400"/>
            <a:ext cx="990600" cy="60960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19" name="AutoShape 7"/>
          <p:cNvSpPr>
            <a:spLocks noChangeArrowheads="1"/>
          </p:cNvSpPr>
          <p:nvPr/>
        </p:nvSpPr>
        <p:spPr bwMode="auto">
          <a:xfrm>
            <a:off x="1882775" y="5618163"/>
            <a:ext cx="1082675" cy="406400"/>
          </a:xfrm>
          <a:prstGeom prst="roundRect">
            <a:avLst>
              <a:gd name="adj" fmla="val 16667"/>
            </a:avLst>
          </a:prstGeom>
          <a:solidFill>
            <a:srgbClr val="AEFF77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xylem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422921" name="AutoShape 9"/>
          <p:cNvSpPr>
            <a:spLocks noChangeArrowheads="1"/>
          </p:cNvSpPr>
          <p:nvPr/>
        </p:nvSpPr>
        <p:spPr bwMode="auto">
          <a:xfrm>
            <a:off x="22225" y="5657850"/>
            <a:ext cx="1303338" cy="406400"/>
          </a:xfrm>
          <a:prstGeom prst="roundRect">
            <a:avLst>
              <a:gd name="adj" fmla="val 16667"/>
            </a:avLst>
          </a:prstGeom>
          <a:solidFill>
            <a:srgbClr val="AEFF77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phloem</a:t>
            </a:r>
            <a:endParaRPr lang="en-US" sz="3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3" cstate="print"/>
          <a:srcRect l="45056" b="4846"/>
          <a:stretch>
            <a:fillRect/>
          </a:stretch>
        </p:blipFill>
        <p:spPr bwMode="auto">
          <a:xfrm>
            <a:off x="1828800" y="1295400"/>
            <a:ext cx="60198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964" name="Rectangle 4"/>
          <p:cNvSpPr>
            <a:spLocks noChangeArrowheads="1"/>
          </p:cNvSpPr>
          <p:nvPr/>
        </p:nvSpPr>
        <p:spPr bwMode="auto">
          <a:xfrm>
            <a:off x="1765300" y="5378450"/>
            <a:ext cx="1158875" cy="457200"/>
          </a:xfrm>
          <a:prstGeom prst="rect">
            <a:avLst/>
          </a:prstGeom>
          <a:solidFill>
            <a:srgbClr val="AEFF77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b="1">
                <a:solidFill>
                  <a:srgbClr val="0F116A"/>
                </a:solidFill>
              </a:rPr>
              <a:t>xylem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424965" name="Rectangle 5"/>
          <p:cNvSpPr>
            <a:spLocks noChangeArrowheads="1"/>
          </p:cNvSpPr>
          <p:nvPr/>
        </p:nvSpPr>
        <p:spPr bwMode="auto">
          <a:xfrm>
            <a:off x="1651000" y="5926138"/>
            <a:ext cx="1268413" cy="457200"/>
          </a:xfrm>
          <a:prstGeom prst="rect">
            <a:avLst/>
          </a:prstGeom>
          <a:solidFill>
            <a:srgbClr val="AEFF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phloem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424966" name="Line 6"/>
          <p:cNvSpPr>
            <a:spLocks noChangeShapeType="1"/>
          </p:cNvSpPr>
          <p:nvPr/>
        </p:nvSpPr>
        <p:spPr bwMode="auto">
          <a:xfrm flipH="1">
            <a:off x="2903538" y="4359275"/>
            <a:ext cx="2443162" cy="127635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4967" name="Line 7"/>
          <p:cNvSpPr>
            <a:spLocks noChangeShapeType="1"/>
          </p:cNvSpPr>
          <p:nvPr/>
        </p:nvSpPr>
        <p:spPr bwMode="auto">
          <a:xfrm flipH="1">
            <a:off x="2903538" y="4549775"/>
            <a:ext cx="2522537" cy="156210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4970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/>
              <a:t>Vascular tissue in roots: </a:t>
            </a:r>
            <a:r>
              <a:rPr lang="en-US" sz="3200" u="sng">
                <a:solidFill>
                  <a:srgbClr val="CC0000"/>
                </a:solidFill>
              </a:rPr>
              <a:t>monocot</a:t>
            </a:r>
            <a:endParaRPr lang="en-US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1026"/>
          <p:cNvPicPr>
            <a:picLocks noChangeAspect="1" noChangeArrowheads="1"/>
          </p:cNvPicPr>
          <p:nvPr/>
        </p:nvPicPr>
        <p:blipFill>
          <a:blip r:embed="rId6" cstate="print"/>
          <a:srcRect b="9000"/>
          <a:stretch>
            <a:fillRect/>
          </a:stretch>
        </p:blipFill>
        <p:spPr bwMode="auto">
          <a:xfrm>
            <a:off x="6700838" y="381000"/>
            <a:ext cx="24431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9907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Roots </a:t>
            </a:r>
          </a:p>
        </p:txBody>
      </p:sp>
      <p:sp>
        <p:nvSpPr>
          <p:cNvPr id="379908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029200"/>
          </a:xfrm>
        </p:spPr>
        <p:txBody>
          <a:bodyPr/>
          <a:lstStyle/>
          <a:p>
            <a:pPr>
              <a:buClrTx/>
            </a:pPr>
            <a:r>
              <a:rPr lang="en-US" sz="2600"/>
              <a:t>Roots anchor plant in soil, absorb </a:t>
            </a:r>
            <a:br>
              <a:rPr lang="en-US" sz="2600"/>
            </a:br>
            <a:r>
              <a:rPr lang="en-US" sz="2600"/>
              <a:t>minerals &amp; water, &amp; store food</a:t>
            </a:r>
          </a:p>
          <a:p>
            <a:pPr lvl="1"/>
            <a:r>
              <a:rPr lang="en-US" sz="2400"/>
              <a:t>fibrous roots </a:t>
            </a:r>
            <a:r>
              <a:rPr lang="en-US" sz="2400">
                <a:solidFill>
                  <a:srgbClr val="CC0000"/>
                </a:solidFill>
              </a:rPr>
              <a:t>(1)</a:t>
            </a:r>
            <a:endParaRPr lang="en-US" sz="2400"/>
          </a:p>
          <a:p>
            <a:pPr marL="1085850" lvl="2"/>
            <a:r>
              <a:rPr lang="en-US" sz="2000"/>
              <a:t>mat of thin roots that spread out</a:t>
            </a:r>
          </a:p>
          <a:p>
            <a:pPr marL="1085850" lvl="2"/>
            <a:r>
              <a:rPr lang="en-US" sz="2000"/>
              <a:t>monocots</a:t>
            </a:r>
          </a:p>
          <a:p>
            <a:pPr lvl="1"/>
            <a:r>
              <a:rPr lang="en-US" sz="2400"/>
              <a:t>tap roots </a:t>
            </a:r>
            <a:r>
              <a:rPr lang="en-US" sz="2400">
                <a:solidFill>
                  <a:srgbClr val="CC0000"/>
                </a:solidFill>
              </a:rPr>
              <a:t>(2)</a:t>
            </a:r>
            <a:endParaRPr lang="en-US" sz="2400"/>
          </a:p>
          <a:p>
            <a:pPr marL="1085850" lvl="2"/>
            <a:r>
              <a:rPr lang="en-US" sz="2000"/>
              <a:t>1 large vertical root </a:t>
            </a:r>
          </a:p>
          <a:p>
            <a:pPr marL="1085850" lvl="2"/>
            <a:r>
              <a:rPr lang="en-US" sz="2000"/>
              <a:t>also produces many small lateral, </a:t>
            </a:r>
            <a:br>
              <a:rPr lang="en-US" sz="2000"/>
            </a:br>
            <a:r>
              <a:rPr lang="en-US" sz="2000"/>
              <a:t>or branch roots </a:t>
            </a:r>
          </a:p>
          <a:p>
            <a:pPr marL="1085850" lvl="2"/>
            <a:r>
              <a:rPr lang="en-US" sz="2000"/>
              <a:t>dicots</a:t>
            </a:r>
          </a:p>
          <a:p>
            <a:pPr lvl="1"/>
            <a:r>
              <a:rPr lang="en-US" sz="2400"/>
              <a:t>root hairs </a:t>
            </a:r>
            <a:r>
              <a:rPr lang="en-US" sz="2400">
                <a:solidFill>
                  <a:srgbClr val="CC0000"/>
                </a:solidFill>
              </a:rPr>
              <a:t>(3)</a:t>
            </a:r>
            <a:endParaRPr lang="en-US" sz="2400"/>
          </a:p>
          <a:p>
            <a:pPr marL="1085850" lvl="2"/>
            <a:r>
              <a:rPr lang="en-US" sz="2000"/>
              <a:t>increase absorptive </a:t>
            </a:r>
            <a:br>
              <a:rPr lang="en-US" sz="2000"/>
            </a:br>
            <a:r>
              <a:rPr lang="en-US" sz="2000"/>
              <a:t>surface area</a:t>
            </a:r>
          </a:p>
        </p:txBody>
      </p:sp>
      <p:pic>
        <p:nvPicPr>
          <p:cNvPr id="379909" name="Picture 1029"/>
          <p:cNvPicPr>
            <a:picLocks noChangeAspect="1" noChangeArrowheads="1"/>
          </p:cNvPicPr>
          <p:nvPr/>
        </p:nvPicPr>
        <p:blipFill>
          <a:blip r:embed="rId7" cstate="print"/>
          <a:srcRect l="3600" t="6000" r="3600" b="9599"/>
          <a:stretch>
            <a:fillRect/>
          </a:stretch>
        </p:blipFill>
        <p:spPr bwMode="auto">
          <a:xfrm>
            <a:off x="5162550" y="4572000"/>
            <a:ext cx="1619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910" name="Picture 10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72300" y="3276600"/>
            <a:ext cx="2171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9911" name="Oval 1031"/>
          <p:cNvSpPr>
            <a:spLocks noChangeArrowheads="1"/>
          </p:cNvSpPr>
          <p:nvPr/>
        </p:nvSpPr>
        <p:spPr bwMode="auto">
          <a:xfrm>
            <a:off x="7391400" y="54102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CC0000"/>
                </a:solidFill>
              </a:rPr>
              <a:t>2</a:t>
            </a:r>
            <a:endParaRPr lang="en-US"/>
          </a:p>
        </p:txBody>
      </p:sp>
      <p:sp>
        <p:nvSpPr>
          <p:cNvPr id="379912" name="Oval 1032"/>
          <p:cNvSpPr>
            <a:spLocks noChangeArrowheads="1"/>
          </p:cNvSpPr>
          <p:nvPr/>
        </p:nvSpPr>
        <p:spPr bwMode="auto">
          <a:xfrm>
            <a:off x="7010400" y="5334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CC0000"/>
                </a:solidFill>
              </a:rPr>
              <a:t>1</a:t>
            </a:r>
            <a:endParaRPr lang="en-US"/>
          </a:p>
        </p:txBody>
      </p:sp>
      <p:sp>
        <p:nvSpPr>
          <p:cNvPr id="379913" name="Oval 1033"/>
          <p:cNvSpPr>
            <a:spLocks noChangeArrowheads="1"/>
          </p:cNvSpPr>
          <p:nvPr/>
        </p:nvSpPr>
        <p:spPr bwMode="auto">
          <a:xfrm>
            <a:off x="5029200" y="61722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CC0000"/>
                </a:solidFill>
              </a:rPr>
              <a:t>3</a:t>
            </a:r>
            <a:endParaRPr lang="en-US"/>
          </a:p>
        </p:txBody>
      </p:sp>
      <p:pic>
        <p:nvPicPr>
          <p:cNvPr id="379915" name="Picture 1035"/>
          <p:cNvPicPr>
            <a:picLocks noChangeAspect="1" noChangeArrowheads="1"/>
          </p:cNvPicPr>
          <p:nvPr/>
        </p:nvPicPr>
        <p:blipFill>
          <a:blip r:embed="rId9" cstate="print"/>
          <a:srcRect l="3600" r="17999" b="7152"/>
          <a:stretch>
            <a:fillRect/>
          </a:stretch>
        </p:blipFill>
        <p:spPr bwMode="auto">
          <a:xfrm>
            <a:off x="30163" y="4017963"/>
            <a:ext cx="1547812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9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9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9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9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9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9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9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9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9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9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99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99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9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99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99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9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8" grpId="0" build="p" autoUpdateAnimBg="0"/>
      <p:bldP spid="379911" grpId="0" animBg="1"/>
      <p:bldP spid="379912" grpId="0" animBg="1"/>
      <p:bldP spid="3799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210" name="Group 2"/>
          <p:cNvGrpSpPr>
            <a:grpSpLocks/>
          </p:cNvGrpSpPr>
          <p:nvPr/>
        </p:nvGrpSpPr>
        <p:grpSpPr bwMode="auto">
          <a:xfrm>
            <a:off x="4149725" y="536575"/>
            <a:ext cx="4765675" cy="6245225"/>
            <a:chOff x="2112" y="288"/>
            <a:chExt cx="3002" cy="3934"/>
          </a:xfrm>
        </p:grpSpPr>
        <p:pic>
          <p:nvPicPr>
            <p:cNvPr id="4782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5400"/>
            <a:stretch>
              <a:fillRect/>
            </a:stretch>
          </p:blipFill>
          <p:spPr bwMode="auto">
            <a:xfrm>
              <a:off x="2112" y="288"/>
              <a:ext cx="2839" cy="3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821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84047" b="5040"/>
            <a:stretch>
              <a:fillRect/>
            </a:stretch>
          </p:blipFill>
          <p:spPr bwMode="auto">
            <a:xfrm>
              <a:off x="4548" y="288"/>
              <a:ext cx="566" cy="3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82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plant anatomy 2</a:t>
            </a:r>
          </a:p>
        </p:txBody>
      </p:sp>
      <p:sp>
        <p:nvSpPr>
          <p:cNvPr id="478214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09575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root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root tip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root hairs</a:t>
            </a:r>
          </a:p>
          <a:p>
            <a:pPr>
              <a:lnSpc>
                <a:spcPct val="90000"/>
              </a:lnSpc>
            </a:pPr>
            <a:r>
              <a:rPr lang="en-US" sz="2800"/>
              <a:t>shoot (stem)</a:t>
            </a:r>
          </a:p>
          <a:p>
            <a:pPr lvl="1"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</a:rPr>
              <a:t>nodes</a:t>
            </a:r>
            <a:endParaRPr lang="en-US" sz="2400"/>
          </a:p>
          <a:p>
            <a:pPr marL="1085850" lvl="2">
              <a:lnSpc>
                <a:spcPct val="90000"/>
              </a:lnSpc>
            </a:pPr>
            <a:r>
              <a:rPr lang="en-US" sz="2000" u="sng">
                <a:solidFill>
                  <a:srgbClr val="CC0000"/>
                </a:solidFill>
              </a:rPr>
              <a:t>internodes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400"/>
              <a:t>buds</a:t>
            </a:r>
          </a:p>
          <a:p>
            <a:pPr marL="1085850" lvl="2">
              <a:lnSpc>
                <a:spcPct val="90000"/>
              </a:lnSpc>
            </a:pPr>
            <a:r>
              <a:rPr lang="en-US" sz="2000" u="sng">
                <a:solidFill>
                  <a:srgbClr val="CC0000"/>
                </a:solidFill>
              </a:rPr>
              <a:t>terminal</a:t>
            </a:r>
            <a:r>
              <a:rPr lang="en-US" sz="2000"/>
              <a:t> or </a:t>
            </a:r>
            <a:r>
              <a:rPr lang="en-US" sz="2000" u="sng">
                <a:solidFill>
                  <a:srgbClr val="CC0000"/>
                </a:solidFill>
              </a:rPr>
              <a:t>apical</a:t>
            </a:r>
            <a:r>
              <a:rPr lang="en-US" sz="2000"/>
              <a:t> buds</a:t>
            </a:r>
          </a:p>
          <a:p>
            <a:pPr marL="1085850" lvl="2">
              <a:lnSpc>
                <a:spcPct val="90000"/>
              </a:lnSpc>
            </a:pPr>
            <a:r>
              <a:rPr lang="en-US" sz="2000" u="sng">
                <a:solidFill>
                  <a:srgbClr val="CC0000"/>
                </a:solidFill>
              </a:rPr>
              <a:t>axillary</a:t>
            </a:r>
            <a:r>
              <a:rPr lang="en-US" sz="2000"/>
              <a:t> buds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flower buds &amp; flowers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8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8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8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8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8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8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8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8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8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8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8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8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8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8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Modified shoots</a:t>
            </a:r>
          </a:p>
        </p:txBody>
      </p:sp>
      <p:pic>
        <p:nvPicPr>
          <p:cNvPr id="3778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74800"/>
            <a:ext cx="73914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1066800" y="1111250"/>
            <a:ext cx="3633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stolons (strawberries)</a:t>
            </a:r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5334000" y="1111250"/>
            <a:ext cx="27701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rhizome (ginger)</a:t>
            </a:r>
          </a:p>
        </p:txBody>
      </p:sp>
      <p:sp>
        <p:nvSpPr>
          <p:cNvPr id="377862" name="Rectangle 6"/>
          <p:cNvSpPr>
            <a:spLocks noChangeArrowheads="1"/>
          </p:cNvSpPr>
          <p:nvPr/>
        </p:nvSpPr>
        <p:spPr bwMode="auto">
          <a:xfrm>
            <a:off x="1566863" y="6445250"/>
            <a:ext cx="2330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tuber (potato)</a:t>
            </a:r>
          </a:p>
        </p:txBody>
      </p:sp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5718175" y="6445250"/>
            <a:ext cx="20907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bulb (onion)</a:t>
            </a:r>
          </a:p>
        </p:txBody>
      </p:sp>
      <p:pic>
        <p:nvPicPr>
          <p:cNvPr id="377864" name="Picture 8"/>
          <p:cNvPicPr>
            <a:picLocks noChangeAspect="1" noChangeArrowheads="1"/>
          </p:cNvPicPr>
          <p:nvPr/>
        </p:nvPicPr>
        <p:blipFill>
          <a:blip r:embed="rId5" cstate="print"/>
          <a:srcRect l="1118" t="2063" r="1118" b="8252"/>
          <a:stretch>
            <a:fillRect/>
          </a:stretch>
        </p:blipFill>
        <p:spPr bwMode="auto">
          <a:xfrm>
            <a:off x="115888" y="3192463"/>
            <a:ext cx="2538412" cy="2522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258" name="Group 1026"/>
          <p:cNvGrpSpPr>
            <a:grpSpLocks/>
          </p:cNvGrpSpPr>
          <p:nvPr/>
        </p:nvGrpSpPr>
        <p:grpSpPr bwMode="auto">
          <a:xfrm>
            <a:off x="4149725" y="536575"/>
            <a:ext cx="4765675" cy="6245225"/>
            <a:chOff x="2112" y="288"/>
            <a:chExt cx="3002" cy="3934"/>
          </a:xfrm>
        </p:grpSpPr>
        <p:pic>
          <p:nvPicPr>
            <p:cNvPr id="480259" name="Picture 1027"/>
            <p:cNvPicPr>
              <a:picLocks noChangeAspect="1" noChangeArrowheads="1"/>
            </p:cNvPicPr>
            <p:nvPr/>
          </p:nvPicPr>
          <p:blipFill>
            <a:blip r:embed="rId4" cstate="print"/>
            <a:srcRect b="5400"/>
            <a:stretch>
              <a:fillRect/>
            </a:stretch>
          </p:blipFill>
          <p:spPr bwMode="auto">
            <a:xfrm>
              <a:off x="2112" y="288"/>
              <a:ext cx="2839" cy="3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0260" name="Picture 1028"/>
            <p:cNvPicPr>
              <a:picLocks noChangeAspect="1" noChangeArrowheads="1"/>
            </p:cNvPicPr>
            <p:nvPr/>
          </p:nvPicPr>
          <p:blipFill>
            <a:blip r:embed="rId5" cstate="print"/>
            <a:srcRect l="84047" b="5040"/>
            <a:stretch>
              <a:fillRect/>
            </a:stretch>
          </p:blipFill>
          <p:spPr bwMode="auto">
            <a:xfrm>
              <a:off x="4548" y="288"/>
              <a:ext cx="566" cy="3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0261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plant anatomy 3</a:t>
            </a:r>
          </a:p>
        </p:txBody>
      </p:sp>
      <p:sp>
        <p:nvSpPr>
          <p:cNvPr id="480262" name="Rectangle 103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930775" cy="57324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root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root tip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root hairs</a:t>
            </a:r>
          </a:p>
          <a:p>
            <a:pPr>
              <a:lnSpc>
                <a:spcPct val="90000"/>
              </a:lnSpc>
            </a:pPr>
            <a:r>
              <a:rPr lang="en-US" sz="2800"/>
              <a:t>shoot (stem)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nodes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internodes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buds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terminal or apical buds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axillary buds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flower buds &amp; flowers</a:t>
            </a:r>
            <a:r>
              <a:rPr lang="en-US" sz="22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leaves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mesophyll tissue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veins (vascular bundles)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02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02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02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02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02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02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/>
          <p:cNvPicPr>
            <a:picLocks noChangeAspect="1" noChangeArrowheads="1"/>
          </p:cNvPicPr>
          <p:nvPr/>
        </p:nvPicPr>
        <p:blipFill>
          <a:blip r:embed="rId4" cstate="print"/>
          <a:srcRect b="7579"/>
          <a:stretch>
            <a:fillRect/>
          </a:stretch>
        </p:blipFill>
        <p:spPr bwMode="auto">
          <a:xfrm>
            <a:off x="749300" y="4240213"/>
            <a:ext cx="77089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Leaves</a:t>
            </a:r>
          </a:p>
        </p:txBody>
      </p:sp>
      <p:sp>
        <p:nvSpPr>
          <p:cNvPr id="38195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5129213" cy="3124200"/>
          </a:xfrm>
        </p:spPr>
        <p:txBody>
          <a:bodyPr/>
          <a:lstStyle/>
          <a:p>
            <a:r>
              <a:rPr lang="en-US"/>
              <a:t>Function of leaves</a:t>
            </a:r>
          </a:p>
          <a:p>
            <a:pPr lvl="1"/>
            <a:r>
              <a:rPr lang="en-US"/>
              <a:t>photosynthesis</a:t>
            </a:r>
          </a:p>
          <a:p>
            <a:pPr lvl="2"/>
            <a:r>
              <a:rPr lang="en-US"/>
              <a:t>energy production</a:t>
            </a:r>
          </a:p>
          <a:p>
            <a:pPr lvl="2"/>
            <a:r>
              <a:rPr lang="en-US"/>
              <a:t>CHO production</a:t>
            </a:r>
          </a:p>
          <a:p>
            <a:pPr lvl="1"/>
            <a:r>
              <a:rPr lang="en-US"/>
              <a:t>gas exchange</a:t>
            </a:r>
          </a:p>
          <a:p>
            <a:pPr lvl="1"/>
            <a:r>
              <a:rPr lang="en-US"/>
              <a:t>transpiration</a:t>
            </a:r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5257800" y="3886200"/>
            <a:ext cx="35607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600" b="1">
                <a:solidFill>
                  <a:srgbClr val="CC0000"/>
                </a:solidFill>
              </a:rPr>
              <a:t>simple vs. compound</a:t>
            </a:r>
            <a:endParaRPr lang="en-US" sz="2600" b="1">
              <a:solidFill>
                <a:schemeClr val="tx2"/>
              </a:solidFill>
            </a:endParaRPr>
          </a:p>
        </p:txBody>
      </p:sp>
      <p:pic>
        <p:nvPicPr>
          <p:cNvPr id="3819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914400"/>
            <a:ext cx="2667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1211263" y="6369050"/>
            <a:ext cx="2827337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succulent leaves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Modified leaves</a:t>
            </a:r>
          </a:p>
        </p:txBody>
      </p:sp>
      <p:pic>
        <p:nvPicPr>
          <p:cNvPr id="388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08125"/>
            <a:ext cx="74041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1660525" y="1111250"/>
            <a:ext cx="2441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tendrils (peas)</a:t>
            </a:r>
          </a:p>
        </p:txBody>
      </p:sp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5570538" y="1111250"/>
            <a:ext cx="22939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spines (cacti)</a:t>
            </a:r>
          </a:p>
        </p:txBody>
      </p:sp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4495800" y="6369050"/>
            <a:ext cx="42576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colored leaves (poinsetta)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713" y="3919538"/>
            <a:ext cx="2209800" cy="2163762"/>
          </a:xfrm>
          <a:prstGeom prst="rect">
            <a:avLst/>
          </a:prstGeom>
          <a:noFill/>
        </p:spPr>
      </p:pic>
      <p:pic>
        <p:nvPicPr>
          <p:cNvPr id="384002" name="Picture 2"/>
          <p:cNvPicPr>
            <a:picLocks noChangeAspect="1" noChangeArrowheads="1"/>
          </p:cNvPicPr>
          <p:nvPr/>
        </p:nvPicPr>
        <p:blipFill>
          <a:blip r:embed="rId4" cstate="print"/>
          <a:srcRect l="5142" r="4114" b="11383"/>
          <a:stretch>
            <a:fillRect/>
          </a:stretch>
        </p:blipFill>
        <p:spPr bwMode="auto">
          <a:xfrm>
            <a:off x="4806950" y="3748088"/>
            <a:ext cx="433228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5" cstate="print"/>
          <a:srcRect t="2823" r="6172" b="7059"/>
          <a:stretch>
            <a:fillRect/>
          </a:stretch>
        </p:blipFill>
        <p:spPr bwMode="auto">
          <a:xfrm>
            <a:off x="4267200" y="409575"/>
            <a:ext cx="48006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4005" name="Picture 5"/>
          <p:cNvPicPr>
            <a:picLocks noChangeAspect="1" noChangeArrowheads="1"/>
          </p:cNvPicPr>
          <p:nvPr/>
        </p:nvPicPr>
        <p:blipFill>
          <a:blip r:embed="rId6" cstate="print"/>
          <a:srcRect r="4114"/>
          <a:stretch>
            <a:fillRect/>
          </a:stretch>
        </p:blipFill>
        <p:spPr bwMode="auto">
          <a:xfrm>
            <a:off x="152400" y="381000"/>
            <a:ext cx="4262438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4007" name="Picture 7"/>
          <p:cNvPicPr>
            <a:picLocks noChangeAspect="1" noChangeArrowheads="1"/>
          </p:cNvPicPr>
          <p:nvPr/>
        </p:nvPicPr>
        <p:blipFill>
          <a:blip r:embed="rId7" cstate="print"/>
          <a:srcRect l="6000" r="6000"/>
          <a:stretch>
            <a:fillRect/>
          </a:stretch>
        </p:blipFill>
        <p:spPr bwMode="auto">
          <a:xfrm>
            <a:off x="39688" y="4756150"/>
            <a:ext cx="2500312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template2005">
  <a:themeElements>
    <a:clrScheme name=" template2005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 template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 template2005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Silver Streak:Applications:Microsoft Office 2004:Templates:My Templates: template2005.pot</Template>
  <TotalTime>4646</TotalTime>
  <Words>474</Words>
  <Application>Microsoft Office PowerPoint</Application>
  <PresentationFormat>On-screen Show (4:3)</PresentationFormat>
  <Paragraphs>186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 template2005</vt:lpstr>
      <vt:lpstr>Slide 1</vt:lpstr>
      <vt:lpstr>Basic plant anatomy 1</vt:lpstr>
      <vt:lpstr>Roots </vt:lpstr>
      <vt:lpstr>Basic plant anatomy 2</vt:lpstr>
      <vt:lpstr>Modified shoots</vt:lpstr>
      <vt:lpstr>Basic plant anatomy 3</vt:lpstr>
      <vt:lpstr>Leaves</vt:lpstr>
      <vt:lpstr>Modified leaves</vt:lpstr>
      <vt:lpstr>Slide 9</vt:lpstr>
      <vt:lpstr>Interdependent systems</vt:lpstr>
      <vt:lpstr>Plant TISSUES</vt:lpstr>
      <vt:lpstr>Plant CELL types in plant tissues</vt:lpstr>
      <vt:lpstr>Parenchyma</vt:lpstr>
      <vt:lpstr>Collenchyma </vt:lpstr>
      <vt:lpstr>Sclerenchyma</vt:lpstr>
      <vt:lpstr>Slide 16</vt:lpstr>
      <vt:lpstr>Phloem: food-conducting cells</vt:lpstr>
      <vt:lpstr>Phloem: food-conducting cells</vt:lpstr>
      <vt:lpstr>Phloem</vt:lpstr>
      <vt:lpstr>Vascular tissue in stems</vt:lpstr>
      <vt:lpstr>Vascular tissue in roots: dicot</vt:lpstr>
      <vt:lpstr>Vascular tissue in roots: monocot</vt:lpstr>
    </vt:vector>
  </TitlesOfParts>
  <Manager/>
  <Company>Kim Foglia</Company>
  <LinksUpToDate>false</LinksUpToDate>
  <SharedDoc>false</SharedDoc>
  <HyperlinkBase>http://bio.kimunity.com, http://www.WDinteractive.com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35.</dc:title>
  <dc:subject>AP &amp; Regents Biology</dc:subject>
  <dc:creator>Kim Foglia</dc:creator>
  <cp:keywords>Education, Biology Zone, Kim Foglia</cp:keywords>
  <dc:description>All Rights Reserved. Copyright 2003. WD Interactive.</dc:description>
  <cp:lastModifiedBy>Maine East</cp:lastModifiedBy>
  <cp:revision>62</cp:revision>
  <cp:lastPrinted>2009-03-01T22:52:15Z</cp:lastPrinted>
  <dcterms:created xsi:type="dcterms:W3CDTF">2005-12-13T03:00:26Z</dcterms:created>
  <dcterms:modified xsi:type="dcterms:W3CDTF">2011-04-13T01:38:11Z</dcterms:modified>
  <cp:category>Education</cp:category>
</cp:coreProperties>
</file>